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8" r:id="rId2"/>
    <p:sldId id="263" r:id="rId3"/>
    <p:sldId id="590" r:id="rId4"/>
    <p:sldId id="591" r:id="rId5"/>
    <p:sldId id="592" r:id="rId6"/>
    <p:sldId id="596" r:id="rId7"/>
    <p:sldId id="594" r:id="rId8"/>
    <p:sldId id="593" r:id="rId9"/>
    <p:sldId id="595" r:id="rId10"/>
    <p:sldId id="603" r:id="rId11"/>
    <p:sldId id="597" r:id="rId12"/>
    <p:sldId id="601" r:id="rId13"/>
    <p:sldId id="598" r:id="rId14"/>
    <p:sldId id="600" r:id="rId15"/>
    <p:sldId id="604" r:id="rId16"/>
    <p:sldId id="599" r:id="rId17"/>
    <p:sldId id="602" r:id="rId18"/>
    <p:sldId id="552" r:id="rId19"/>
    <p:sldId id="285" r:id="rId20"/>
  </p:sldIdLst>
  <p:sldSz cx="12192000" cy="6858000"/>
  <p:notesSz cx="7010400" cy="9296400"/>
  <p:defaultTextStyle>
    <a:defPPr>
      <a:defRPr lang="ar-K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2FFC0BF-2891-47C9-AF6E-EA987FF83530}">
          <p14:sldIdLst>
            <p14:sldId id="258"/>
            <p14:sldId id="263"/>
            <p14:sldId id="590"/>
            <p14:sldId id="591"/>
            <p14:sldId id="592"/>
            <p14:sldId id="596"/>
            <p14:sldId id="594"/>
          </p14:sldIdLst>
        </p14:section>
        <p14:section name="Untitled Section" id="{C781E59F-C8D6-47FF-B82B-EE28EF7F8142}">
          <p14:sldIdLst>
            <p14:sldId id="593"/>
            <p14:sldId id="595"/>
            <p14:sldId id="603"/>
            <p14:sldId id="597"/>
            <p14:sldId id="601"/>
            <p14:sldId id="598"/>
            <p14:sldId id="600"/>
            <p14:sldId id="604"/>
            <p14:sldId id="599"/>
            <p14:sldId id="602"/>
            <p14:sldId id="552"/>
            <p14:sldId id="285"/>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bdulmohsen AlAbdulrazzaq" initials="AA" lastIdx="1" clrIdx="6">
    <p:extLst>
      <p:ext uri="{19B8F6BF-5375-455C-9EA6-DF929625EA0E}">
        <p15:presenceInfo xmlns:p15="http://schemas.microsoft.com/office/powerpoint/2012/main" userId="Abdulmohsen AlAbdulrazzaq" providerId="None"/>
      </p:ext>
    </p:extLst>
  </p:cmAuthor>
  <p:cmAuthor id="1" name="Bedour Jasem" initials="BJ" lastIdx="2" clrIdx="0">
    <p:extLst>
      <p:ext uri="{19B8F6BF-5375-455C-9EA6-DF929625EA0E}">
        <p15:presenceInfo xmlns:p15="http://schemas.microsoft.com/office/powerpoint/2012/main" userId="S::Bjasem@cma.gov.kw::e49f5831-bc49-441b-b303-d271707f2919" providerId="AD"/>
      </p:ext>
    </p:extLst>
  </p:cmAuthor>
  <p:cmAuthor id="2" name="Khalid Alsahli" initials="KA" lastIdx="20" clrIdx="1">
    <p:extLst>
      <p:ext uri="{19B8F6BF-5375-455C-9EA6-DF929625EA0E}">
        <p15:presenceInfo xmlns:p15="http://schemas.microsoft.com/office/powerpoint/2012/main" userId="Khalid Alsahli" providerId="None"/>
      </p:ext>
    </p:extLst>
  </p:cmAuthor>
  <p:cmAuthor id="3" name="Dalal Behbehani" initials="DB" lastIdx="11" clrIdx="2">
    <p:extLst>
      <p:ext uri="{19B8F6BF-5375-455C-9EA6-DF929625EA0E}">
        <p15:presenceInfo xmlns:p15="http://schemas.microsoft.com/office/powerpoint/2012/main" userId="Dalal Behbehani" providerId="None"/>
      </p:ext>
    </p:extLst>
  </p:cmAuthor>
  <p:cmAuthor id="4" name="Noura AlAbdulkareem" initials="NA" lastIdx="1" clrIdx="3">
    <p:extLst>
      <p:ext uri="{19B8F6BF-5375-455C-9EA6-DF929625EA0E}">
        <p15:presenceInfo xmlns:p15="http://schemas.microsoft.com/office/powerpoint/2012/main" userId="S::nalabdulkareem@boursakuwait.com.kw::6c162411-9838-49a3-8556-b04be98a74e9" providerId="AD"/>
      </p:ext>
    </p:extLst>
  </p:cmAuthor>
  <p:cmAuthor id="5" name="Fuad W. Al-Ateeqi" initials="FWA" lastIdx="7" clrIdx="4">
    <p:extLst>
      <p:ext uri="{19B8F6BF-5375-455C-9EA6-DF929625EA0E}">
        <p15:presenceInfo xmlns:p15="http://schemas.microsoft.com/office/powerpoint/2012/main" userId="S::falateeqi@cma.gov.kw::64b2bd54-5554-44b8-92ac-b9e2ae1eaf3b" providerId="AD"/>
      </p:ext>
    </p:extLst>
  </p:cmAuthor>
  <p:cmAuthor id="6" name="Badriyah Alroudan" initials="BA" lastIdx="7" clrIdx="5">
    <p:extLst>
      <p:ext uri="{19B8F6BF-5375-455C-9EA6-DF929625EA0E}">
        <p15:presenceInfo xmlns:p15="http://schemas.microsoft.com/office/powerpoint/2012/main" userId="S::balroudan@cma.gov.kw::de96b5b1-a117-4bee-91cf-9d0e1809b70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3C5B"/>
    <a:srgbClr val="1F4E79"/>
    <a:srgbClr val="AD8100"/>
    <a:srgbClr val="A82000"/>
    <a:srgbClr val="B39019"/>
    <a:srgbClr val="D3D1D1"/>
    <a:srgbClr val="495E78"/>
    <a:srgbClr val="1367A2"/>
    <a:srgbClr val="E7E7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5642" autoAdjust="0"/>
  </p:normalViewPr>
  <p:slideViewPr>
    <p:cSldViewPr snapToGrid="0">
      <p:cViewPr varScale="1">
        <p:scale>
          <a:sx n="101" d="100"/>
          <a:sy n="101" d="100"/>
        </p:scale>
        <p:origin x="114" y="28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baseline="0">
                <a:solidFill>
                  <a:srgbClr val="1F4E79"/>
                </a:solidFill>
                <a:latin typeface="+mn-lt"/>
                <a:ea typeface="+mn-ea"/>
                <a:cs typeface="mohammad bold art 1" pitchFamily="2" charset="-78"/>
              </a:defRPr>
            </a:pPr>
            <a:r>
              <a:rPr lang="ar-KW" sz="2000" b="0">
                <a:solidFill>
                  <a:srgbClr val="1F4E79"/>
                </a:solidFill>
                <a:cs typeface="mohammad bold art 1" pitchFamily="2" charset="-78"/>
              </a:rPr>
              <a:t>النمو العالمي في قطاعات التقنيات المالية من 2021 إلى 2030</a:t>
            </a:r>
            <a:endParaRPr lang="en-US" sz="2000" b="0">
              <a:solidFill>
                <a:srgbClr val="1F4E79"/>
              </a:solidFill>
              <a:cs typeface="mohammad bold art 1" pitchFamily="2" charset="-78"/>
            </a:endParaRPr>
          </a:p>
          <a:p>
            <a:pPr>
              <a:defRPr sz="2000" b="0">
                <a:solidFill>
                  <a:srgbClr val="1F4E79"/>
                </a:solidFill>
                <a:cs typeface="mohammad bold art 1" pitchFamily="2" charset="-78"/>
              </a:defRPr>
            </a:pPr>
            <a:r>
              <a:rPr lang="en-US" sz="2000" b="0">
                <a:solidFill>
                  <a:srgbClr val="1F4E79"/>
                </a:solidFill>
                <a:cs typeface="mohammad bold art 1" pitchFamily="2" charset="-78"/>
              </a:rPr>
              <a:t>Global Fintech Growth by Segments, 2021 to 2030</a:t>
            </a:r>
          </a:p>
        </c:rich>
      </c:tx>
      <c:overlay val="0"/>
      <c:spPr>
        <a:noFill/>
        <a:ln>
          <a:noFill/>
        </a:ln>
        <a:effectLst/>
      </c:spPr>
      <c:txPr>
        <a:bodyPr rot="0" spcFirstLastPara="1" vertOverflow="ellipsis" vert="horz" wrap="square" anchor="ctr" anchorCtr="1"/>
        <a:lstStyle/>
        <a:p>
          <a:pPr>
            <a:defRPr sz="2000" b="0" i="0" u="none" strike="noStrike" kern="1200" baseline="0">
              <a:solidFill>
                <a:srgbClr val="1F4E79"/>
              </a:solidFill>
              <a:latin typeface="+mn-lt"/>
              <a:ea typeface="+mn-ea"/>
              <a:cs typeface="mohammad bold art 1" pitchFamily="2" charset="-78"/>
            </a:defRPr>
          </a:pPr>
          <a:endParaRPr lang="en-US"/>
        </a:p>
      </c:txPr>
    </c:title>
    <c:autoTitleDeleted val="0"/>
    <c:plotArea>
      <c:layout>
        <c:manualLayout>
          <c:layoutTarget val="inner"/>
          <c:xMode val="edge"/>
          <c:yMode val="edge"/>
          <c:x val="0.22511998500187477"/>
          <c:y val="0.19016274867305524"/>
          <c:w val="0.76032219186887351"/>
          <c:h val="0.69135138987998568"/>
        </c:manualLayout>
      </c:layout>
      <c:barChart>
        <c:barDir val="bar"/>
        <c:grouping val="clustered"/>
        <c:varyColors val="0"/>
        <c:ser>
          <c:idx val="0"/>
          <c:order val="0"/>
          <c:tx>
            <c:strRef>
              <c:f>Sheet1!$M$16</c:f>
              <c:strCache>
                <c:ptCount val="1"/>
                <c:pt idx="0">
                  <c:v>2021</c:v>
                </c:pt>
              </c:strCache>
            </c:strRef>
          </c:tx>
          <c:spPr>
            <a:solidFill>
              <a:srgbClr val="1F4E79"/>
            </a:solidFill>
            <a:ln>
              <a:noFill/>
            </a:ln>
            <a:effectLst>
              <a:outerShdw blurRad="57150" dist="19050" dir="5400000" algn="ctr" rotWithShape="0">
                <a:srgbClr val="000000">
                  <a:alpha val="63000"/>
                </a:srgbClr>
              </a:outerShdw>
            </a:effectLst>
          </c:spPr>
          <c:invertIfNegative val="0"/>
          <c:dLbls>
            <c:spPr>
              <a:noFill/>
              <a:ln>
                <a:solidFill>
                  <a:srgbClr val="1F4E79"/>
                </a:solidFill>
              </a:ln>
              <a:effectLst>
                <a:outerShdw blurRad="50800" dist="50800" dir="5400000" algn="ctr" rotWithShape="0">
                  <a:schemeClr val="bg1"/>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Sheet1!$L$17:$L$22</c:f>
              <c:strCache>
                <c:ptCount val="6"/>
                <c:pt idx="0">
                  <c:v>البنية التحتية للاستثمار Financal Infrastructure</c:v>
                </c:pt>
                <c:pt idx="1">
                  <c:v>الاستثمار Investments</c:v>
                </c:pt>
                <c:pt idx="2">
                  <c:v>الإيداع Deposits</c:v>
                </c:pt>
                <c:pt idx="3">
                  <c:v>التأمين Insurance</c:v>
                </c:pt>
                <c:pt idx="4">
                  <c:v>الإقراض Lending</c:v>
                </c:pt>
                <c:pt idx="5">
                  <c:v>المدفوعات Payments</c:v>
                </c:pt>
              </c:strCache>
            </c:strRef>
          </c:cat>
          <c:val>
            <c:numRef>
              <c:f>Sheet1!$M$17:$M$22</c:f>
              <c:numCache>
                <c:formatCode>General</c:formatCode>
                <c:ptCount val="6"/>
                <c:pt idx="0">
                  <c:v>10</c:v>
                </c:pt>
                <c:pt idx="1">
                  <c:v>40</c:v>
                </c:pt>
                <c:pt idx="2">
                  <c:v>15</c:v>
                </c:pt>
                <c:pt idx="3">
                  <c:v>60</c:v>
                </c:pt>
                <c:pt idx="4">
                  <c:v>60</c:v>
                </c:pt>
                <c:pt idx="5">
                  <c:v>100</c:v>
                </c:pt>
              </c:numCache>
            </c:numRef>
          </c:val>
          <c:extLst>
            <c:ext xmlns:c16="http://schemas.microsoft.com/office/drawing/2014/chart" uri="{C3380CC4-5D6E-409C-BE32-E72D297353CC}">
              <c16:uniqueId val="{00000000-6BE5-40D6-9EAB-75DCFCD0F939}"/>
            </c:ext>
          </c:extLst>
        </c:ser>
        <c:ser>
          <c:idx val="1"/>
          <c:order val="1"/>
          <c:tx>
            <c:strRef>
              <c:f>Sheet1!$N$16</c:f>
              <c:strCache>
                <c:ptCount val="1"/>
                <c:pt idx="0">
                  <c:v>2023</c:v>
                </c:pt>
              </c:strCache>
            </c:strRef>
          </c:tx>
          <c:spPr>
            <a:solidFill>
              <a:srgbClr val="AD8100"/>
            </a:solidFill>
            <a:ln>
              <a:noFill/>
            </a:ln>
            <a:effectLst>
              <a:outerShdw blurRad="57150" dist="19050" dir="5400000" algn="ctr" rotWithShape="0">
                <a:srgbClr val="000000">
                  <a:alpha val="63000"/>
                </a:srgbClr>
              </a:outerShdw>
            </a:effectLst>
          </c:spPr>
          <c:invertIfNegative val="0"/>
          <c:dLbls>
            <c:spPr>
              <a:noFill/>
              <a:ln>
                <a:noFill/>
              </a:ln>
              <a:effectLst>
                <a:glow rad="139700">
                  <a:schemeClr val="bg1">
                    <a:alpha val="40000"/>
                  </a:schemeClr>
                </a:glow>
                <a:outerShdw blurRad="63500" sx="102000" sy="102000" algn="ctr" rotWithShape="0">
                  <a:schemeClr val="bg1">
                    <a:alpha val="40000"/>
                  </a:scheme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Sheet1!$L$17:$L$22</c:f>
              <c:strCache>
                <c:ptCount val="6"/>
                <c:pt idx="0">
                  <c:v>البنية التحتية للاستثمار Financal Infrastructure</c:v>
                </c:pt>
                <c:pt idx="1">
                  <c:v>الاستثمار Investments</c:v>
                </c:pt>
                <c:pt idx="2">
                  <c:v>الإيداع Deposits</c:v>
                </c:pt>
                <c:pt idx="3">
                  <c:v>التأمين Insurance</c:v>
                </c:pt>
                <c:pt idx="4">
                  <c:v>الإقراض Lending</c:v>
                </c:pt>
                <c:pt idx="5">
                  <c:v>المدفوعات Payments</c:v>
                </c:pt>
              </c:strCache>
            </c:strRef>
          </c:cat>
          <c:val>
            <c:numRef>
              <c:f>Sheet1!$N$17:$N$22</c:f>
              <c:numCache>
                <c:formatCode>General</c:formatCode>
                <c:ptCount val="6"/>
                <c:pt idx="0">
                  <c:v>70</c:v>
                </c:pt>
                <c:pt idx="1">
                  <c:v>105</c:v>
                </c:pt>
                <c:pt idx="2">
                  <c:v>140</c:v>
                </c:pt>
                <c:pt idx="3">
                  <c:v>180</c:v>
                </c:pt>
                <c:pt idx="4">
                  <c:v>340</c:v>
                </c:pt>
                <c:pt idx="5">
                  <c:v>420</c:v>
                </c:pt>
              </c:numCache>
            </c:numRef>
          </c:val>
          <c:extLst>
            <c:ext xmlns:c16="http://schemas.microsoft.com/office/drawing/2014/chart" uri="{C3380CC4-5D6E-409C-BE32-E72D297353CC}">
              <c16:uniqueId val="{00000001-6BE5-40D6-9EAB-75DCFCD0F939}"/>
            </c:ext>
          </c:extLst>
        </c:ser>
        <c:dLbls>
          <c:dLblPos val="inEnd"/>
          <c:showLegendKey val="0"/>
          <c:showVal val="1"/>
          <c:showCatName val="0"/>
          <c:showSerName val="0"/>
          <c:showPercent val="0"/>
          <c:showBubbleSize val="0"/>
        </c:dLbls>
        <c:gapWidth val="115"/>
        <c:overlap val="-20"/>
        <c:axId val="680095263"/>
        <c:axId val="600584303"/>
      </c:barChart>
      <c:catAx>
        <c:axId val="680095263"/>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rgbClr val="023C5B"/>
                </a:solidFill>
                <a:latin typeface="+mn-lt"/>
                <a:ea typeface="+mn-ea"/>
                <a:cs typeface="mohammad bold art 1" pitchFamily="2" charset="-78"/>
              </a:defRPr>
            </a:pPr>
            <a:endParaRPr lang="en-US"/>
          </a:p>
        </c:txPr>
        <c:crossAx val="600584303"/>
        <c:crosses val="autoZero"/>
        <c:auto val="1"/>
        <c:lblAlgn val="ctr"/>
        <c:lblOffset val="100"/>
        <c:noMultiLvlLbl val="0"/>
      </c:catAx>
      <c:valAx>
        <c:axId val="600584303"/>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8009526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diagrams/_rels/data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svg"/><Relationship Id="rId1" Type="http://schemas.openxmlformats.org/officeDocument/2006/relationships/image" Target="../media/image73.png"/><Relationship Id="rId6" Type="http://schemas.openxmlformats.org/officeDocument/2006/relationships/image" Target="../media/image78.svg"/><Relationship Id="rId5" Type="http://schemas.openxmlformats.org/officeDocument/2006/relationships/image" Target="../media/image77.png"/><Relationship Id="rId4" Type="http://schemas.openxmlformats.org/officeDocument/2006/relationships/image" Target="../media/image76.svg"/></Relationships>
</file>

<file path=ppt/diagrams/_rels/data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svg"/><Relationship Id="rId1" Type="http://schemas.openxmlformats.org/officeDocument/2006/relationships/image" Target="../media/image73.png"/><Relationship Id="rId6" Type="http://schemas.openxmlformats.org/officeDocument/2006/relationships/image" Target="../media/image81.svg"/><Relationship Id="rId5" Type="http://schemas.openxmlformats.org/officeDocument/2006/relationships/image" Target="../media/image80.png"/><Relationship Id="rId4" Type="http://schemas.openxmlformats.org/officeDocument/2006/relationships/image" Target="../media/image76.svg"/></Relationships>
</file>

<file path=ppt/diagrams/_rels/drawing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svg"/><Relationship Id="rId1" Type="http://schemas.openxmlformats.org/officeDocument/2006/relationships/image" Target="../media/image79.png"/><Relationship Id="rId6" Type="http://schemas.openxmlformats.org/officeDocument/2006/relationships/image" Target="../media/image78.svg"/><Relationship Id="rId5" Type="http://schemas.openxmlformats.org/officeDocument/2006/relationships/image" Target="../media/image77.png"/><Relationship Id="rId4" Type="http://schemas.openxmlformats.org/officeDocument/2006/relationships/image" Target="../media/image76.svg"/></Relationships>
</file>

<file path=ppt/diagrams/_rels/drawing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svg"/><Relationship Id="rId1" Type="http://schemas.openxmlformats.org/officeDocument/2006/relationships/image" Target="../media/image79.png"/><Relationship Id="rId6" Type="http://schemas.openxmlformats.org/officeDocument/2006/relationships/image" Target="../media/image81.svg"/><Relationship Id="rId5" Type="http://schemas.openxmlformats.org/officeDocument/2006/relationships/image" Target="../media/image80.png"/><Relationship Id="rId4" Type="http://schemas.openxmlformats.org/officeDocument/2006/relationships/image" Target="../media/image76.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26D618-92FA-4BCD-B928-0EE15BF0D86F}" type="doc">
      <dgm:prSet loTypeId="urn:microsoft.com/office/officeart/2005/8/layout/hProcess11" loCatId="process" qsTypeId="urn:microsoft.com/office/officeart/2005/8/quickstyle/simple5" qsCatId="simple" csTypeId="urn:microsoft.com/office/officeart/2005/8/colors/colorful5" csCatId="colorful" phldr="1"/>
      <dgm:spPr/>
    </dgm:pt>
    <dgm:pt modelId="{7614B1A4-F6F6-4E67-B67A-6ADAF902CD10}">
      <dgm:prSet phldrT="[Text]" custT="1"/>
      <dgm:spPr/>
      <dgm:t>
        <a:bodyPr/>
        <a:lstStyle/>
        <a:p>
          <a:r>
            <a:rPr lang="ar-KW" sz="1200" dirty="0"/>
            <a:t>(1858) أول كابل للتليغراف في المحيط الأطلسي </a:t>
          </a:r>
          <a:endParaRPr lang="en-US" sz="1200" dirty="0"/>
        </a:p>
      </dgm:t>
    </dgm:pt>
    <dgm:pt modelId="{F105F432-1704-45EE-96EC-C469801572B3}" type="parTrans" cxnId="{98D0ED0A-CA53-4499-8823-C2FFAC29A49A}">
      <dgm:prSet/>
      <dgm:spPr/>
      <dgm:t>
        <a:bodyPr/>
        <a:lstStyle/>
        <a:p>
          <a:endParaRPr lang="en-US"/>
        </a:p>
      </dgm:t>
    </dgm:pt>
    <dgm:pt modelId="{0B9BDF77-2510-4131-BB65-53859A2B6F6B}" type="sibTrans" cxnId="{98D0ED0A-CA53-4499-8823-C2FFAC29A49A}">
      <dgm:prSet/>
      <dgm:spPr/>
      <dgm:t>
        <a:bodyPr/>
        <a:lstStyle/>
        <a:p>
          <a:endParaRPr lang="en-US"/>
        </a:p>
      </dgm:t>
    </dgm:pt>
    <dgm:pt modelId="{9F3C29B3-801E-48A3-B659-731B83FAECF0}">
      <dgm:prSet phldrT="[Text]" custT="1"/>
      <dgm:spPr/>
      <dgm:t>
        <a:bodyPr/>
        <a:lstStyle/>
        <a:p>
          <a:r>
            <a:rPr lang="ar-KW" sz="1200" dirty="0"/>
            <a:t>(1950) بطاقة </a:t>
          </a:r>
          <a:r>
            <a:rPr lang="en-US" sz="1200" dirty="0"/>
            <a:t>Diner’s Club</a:t>
          </a:r>
        </a:p>
      </dgm:t>
    </dgm:pt>
    <dgm:pt modelId="{D83525DD-4A71-4A0B-AA20-2DA9C2BEBC04}" type="parTrans" cxnId="{2E67D341-F41C-47A7-ABE7-96D296F285BF}">
      <dgm:prSet/>
      <dgm:spPr/>
      <dgm:t>
        <a:bodyPr/>
        <a:lstStyle/>
        <a:p>
          <a:endParaRPr lang="en-US"/>
        </a:p>
      </dgm:t>
    </dgm:pt>
    <dgm:pt modelId="{793E78A5-A480-4263-BE04-B6B1618335F4}" type="sibTrans" cxnId="{2E67D341-F41C-47A7-ABE7-96D296F285BF}">
      <dgm:prSet/>
      <dgm:spPr/>
      <dgm:t>
        <a:bodyPr/>
        <a:lstStyle/>
        <a:p>
          <a:endParaRPr lang="en-US"/>
        </a:p>
      </dgm:t>
    </dgm:pt>
    <dgm:pt modelId="{5DC4EB86-AF6B-4B97-B110-6E01F6AF01FD}">
      <dgm:prSet phldrT="[Text]" custT="1"/>
      <dgm:spPr/>
      <dgm:t>
        <a:bodyPr/>
        <a:lstStyle/>
        <a:p>
          <a:r>
            <a:rPr lang="ar-KW" sz="1200" dirty="0"/>
            <a:t>(1967) دخول الصراف الآلي للخدمة</a:t>
          </a:r>
          <a:endParaRPr lang="en-US" sz="1200" dirty="0"/>
        </a:p>
      </dgm:t>
    </dgm:pt>
    <dgm:pt modelId="{116626A1-806B-4D53-BC93-37B6AE470419}" type="parTrans" cxnId="{9EAF0FE1-8E45-4537-8739-50FE4C0C9A6B}">
      <dgm:prSet/>
      <dgm:spPr/>
      <dgm:t>
        <a:bodyPr/>
        <a:lstStyle/>
        <a:p>
          <a:endParaRPr lang="en-US"/>
        </a:p>
      </dgm:t>
    </dgm:pt>
    <dgm:pt modelId="{B37F7598-A9C5-41EF-B8D6-9487A453E734}" type="sibTrans" cxnId="{9EAF0FE1-8E45-4537-8739-50FE4C0C9A6B}">
      <dgm:prSet/>
      <dgm:spPr/>
      <dgm:t>
        <a:bodyPr/>
        <a:lstStyle/>
        <a:p>
          <a:endParaRPr lang="en-US"/>
        </a:p>
      </dgm:t>
    </dgm:pt>
    <dgm:pt modelId="{44BDCB9F-E896-431D-BE20-2342E455117D}">
      <dgm:prSet phldrT="[Text]" custT="1"/>
      <dgm:spPr/>
      <dgm:t>
        <a:bodyPr/>
        <a:lstStyle/>
        <a:p>
          <a:r>
            <a:rPr lang="ar-KW" sz="1200" dirty="0"/>
            <a:t>(2009) إطلاق عملة </a:t>
          </a:r>
          <a:r>
            <a:rPr lang="ar-KW" sz="1200" dirty="0" err="1"/>
            <a:t>البيتكوين</a:t>
          </a:r>
          <a:r>
            <a:rPr lang="ar-KW" sz="1200" dirty="0"/>
            <a:t> المشفرة</a:t>
          </a:r>
          <a:endParaRPr lang="en-US" sz="1200" dirty="0"/>
        </a:p>
      </dgm:t>
    </dgm:pt>
    <dgm:pt modelId="{C4B2FB14-C210-49E6-AB38-854DFA96AF5D}" type="parTrans" cxnId="{8C3204E9-C9B1-407B-908A-2291355318D7}">
      <dgm:prSet/>
      <dgm:spPr/>
      <dgm:t>
        <a:bodyPr/>
        <a:lstStyle/>
        <a:p>
          <a:endParaRPr lang="en-US"/>
        </a:p>
      </dgm:t>
    </dgm:pt>
    <dgm:pt modelId="{FC85F021-13FB-401C-B1CE-B58061853EAA}" type="sibTrans" cxnId="{8C3204E9-C9B1-407B-908A-2291355318D7}">
      <dgm:prSet/>
      <dgm:spPr/>
      <dgm:t>
        <a:bodyPr/>
        <a:lstStyle/>
        <a:p>
          <a:endParaRPr lang="en-US"/>
        </a:p>
      </dgm:t>
    </dgm:pt>
    <dgm:pt modelId="{6D3F85B5-C85A-48EA-9890-08C9EDF49AD8}">
      <dgm:prSet phldrT="[Text]" custT="1"/>
      <dgm:spPr/>
      <dgm:t>
        <a:bodyPr/>
        <a:lstStyle/>
        <a:p>
          <a:r>
            <a:rPr lang="ar-KW" sz="1200" dirty="0"/>
            <a:t>  (1971) إنشاء سوق ناسداك  </a:t>
          </a:r>
          <a:endParaRPr lang="en-US" sz="1200" dirty="0"/>
        </a:p>
      </dgm:t>
    </dgm:pt>
    <dgm:pt modelId="{BEEF4013-C642-4DF9-9FC8-A2E3836F8D5B}" type="parTrans" cxnId="{2361B695-0E8D-4A30-B2C2-263F3D1DFEAE}">
      <dgm:prSet/>
      <dgm:spPr/>
      <dgm:t>
        <a:bodyPr/>
        <a:lstStyle/>
        <a:p>
          <a:endParaRPr lang="en-US"/>
        </a:p>
      </dgm:t>
    </dgm:pt>
    <dgm:pt modelId="{FF036021-51A3-4E92-B698-C8FA0F7F5EBB}" type="sibTrans" cxnId="{2361B695-0E8D-4A30-B2C2-263F3D1DFEAE}">
      <dgm:prSet/>
      <dgm:spPr/>
      <dgm:t>
        <a:bodyPr/>
        <a:lstStyle/>
        <a:p>
          <a:endParaRPr lang="en-US"/>
        </a:p>
      </dgm:t>
    </dgm:pt>
    <dgm:pt modelId="{1DB85F58-4741-4808-897D-286D968FB95A}">
      <dgm:prSet phldrT="[Text]" custT="1"/>
      <dgm:spPr/>
      <dgm:t>
        <a:bodyPr/>
        <a:lstStyle/>
        <a:p>
          <a:r>
            <a:rPr lang="ar-KW" sz="1200" dirty="0"/>
            <a:t>(1998) إطلاق خدمة </a:t>
          </a:r>
          <a:r>
            <a:rPr lang="en-US" sz="1200" dirty="0"/>
            <a:t>PayPal</a:t>
          </a:r>
        </a:p>
      </dgm:t>
    </dgm:pt>
    <dgm:pt modelId="{2EC9086E-026C-4ACE-946C-3EEE151B0499}" type="parTrans" cxnId="{1DEF4D55-C7B9-4194-BD6A-A8BDB401297F}">
      <dgm:prSet/>
      <dgm:spPr/>
      <dgm:t>
        <a:bodyPr/>
        <a:lstStyle/>
        <a:p>
          <a:endParaRPr lang="en-US"/>
        </a:p>
      </dgm:t>
    </dgm:pt>
    <dgm:pt modelId="{882856D1-D52C-458A-A88E-24A7F932F014}" type="sibTrans" cxnId="{1DEF4D55-C7B9-4194-BD6A-A8BDB401297F}">
      <dgm:prSet/>
      <dgm:spPr/>
      <dgm:t>
        <a:bodyPr/>
        <a:lstStyle/>
        <a:p>
          <a:endParaRPr lang="en-US"/>
        </a:p>
      </dgm:t>
    </dgm:pt>
    <dgm:pt modelId="{75C250F1-8502-49E8-A46D-7BE86FDF360E}">
      <dgm:prSet phldrT="[Text]" custT="1"/>
      <dgm:spPr/>
      <dgm:t>
        <a:bodyPr/>
        <a:lstStyle/>
        <a:p>
          <a:r>
            <a:rPr lang="ar-KW" sz="1200" dirty="0"/>
            <a:t>(الوقت الحالي) الذكاء الاصطناعي وتعلم الآلة</a:t>
          </a:r>
          <a:endParaRPr lang="en-US" sz="1200" dirty="0"/>
        </a:p>
      </dgm:t>
    </dgm:pt>
    <dgm:pt modelId="{1F5FDA8D-EAEA-446D-B435-8BAA933EE6A9}" type="parTrans" cxnId="{3977D4A8-F3B2-4081-86EB-3F49426C8488}">
      <dgm:prSet/>
      <dgm:spPr/>
      <dgm:t>
        <a:bodyPr/>
        <a:lstStyle/>
        <a:p>
          <a:endParaRPr lang="en-US"/>
        </a:p>
      </dgm:t>
    </dgm:pt>
    <dgm:pt modelId="{C42ADB33-F032-4F17-B104-50B8713CFE0E}" type="sibTrans" cxnId="{3977D4A8-F3B2-4081-86EB-3F49426C8488}">
      <dgm:prSet/>
      <dgm:spPr/>
      <dgm:t>
        <a:bodyPr/>
        <a:lstStyle/>
        <a:p>
          <a:endParaRPr lang="en-US"/>
        </a:p>
      </dgm:t>
    </dgm:pt>
    <dgm:pt modelId="{B0EDB445-428F-49BA-9E9A-9CD02D6E2D8A}" type="pres">
      <dgm:prSet presAssocID="{8526D618-92FA-4BCD-B928-0EE15BF0D86F}" presName="Name0" presStyleCnt="0">
        <dgm:presLayoutVars>
          <dgm:dir val="rev"/>
          <dgm:resizeHandles val="exact"/>
        </dgm:presLayoutVars>
      </dgm:prSet>
      <dgm:spPr/>
    </dgm:pt>
    <dgm:pt modelId="{0D51154D-DF71-4273-B5C1-9A14B403820E}" type="pres">
      <dgm:prSet presAssocID="{8526D618-92FA-4BCD-B928-0EE15BF0D86F}" presName="arrow" presStyleLbl="bgShp" presStyleIdx="0" presStyleCnt="1" custScaleY="44027">
        <dgm:style>
          <a:lnRef idx="0">
            <a:scrgbClr r="0" g="0" b="0"/>
          </a:lnRef>
          <a:fillRef idx="0">
            <a:scrgbClr r="0" g="0" b="0"/>
          </a:fillRef>
          <a:effectRef idx="0">
            <a:scrgbClr r="0" g="0" b="0"/>
          </a:effectRef>
          <a:fontRef idx="minor">
            <a:schemeClr val="lt1"/>
          </a:fontRef>
        </dgm:style>
      </dgm:prSet>
      <dgm:spPr>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dgm:spPr>
    </dgm:pt>
    <dgm:pt modelId="{DD5D28F1-D91C-4785-91A6-912C0E2FC408}" type="pres">
      <dgm:prSet presAssocID="{8526D618-92FA-4BCD-B928-0EE15BF0D86F}" presName="points" presStyleCnt="0"/>
      <dgm:spPr/>
    </dgm:pt>
    <dgm:pt modelId="{5A18269E-A98A-4B13-9C00-BB64F812E62E}" type="pres">
      <dgm:prSet presAssocID="{7614B1A4-F6F6-4E67-B67A-6ADAF902CD10}" presName="compositeA" presStyleCnt="0"/>
      <dgm:spPr/>
    </dgm:pt>
    <dgm:pt modelId="{18EAF8ED-6F15-4A78-963B-A0D66E250179}" type="pres">
      <dgm:prSet presAssocID="{7614B1A4-F6F6-4E67-B67A-6ADAF902CD10}" presName="textA" presStyleLbl="revTx" presStyleIdx="0" presStyleCnt="7">
        <dgm:presLayoutVars>
          <dgm:bulletEnabled val="1"/>
        </dgm:presLayoutVars>
      </dgm:prSet>
      <dgm:spPr/>
    </dgm:pt>
    <dgm:pt modelId="{02A98749-0E8E-44B2-9D7B-ABA9C984A156}" type="pres">
      <dgm:prSet presAssocID="{7614B1A4-F6F6-4E67-B67A-6ADAF902CD10}" presName="circleA" presStyleLbl="node1" presStyleIdx="0" presStyleCnt="7" custLinFactNeighborX="2101" custLinFactNeighborY="-46231"/>
      <dgm:spPr/>
    </dgm:pt>
    <dgm:pt modelId="{E8B92180-FAB6-491C-B222-67616A6CE8A8}" type="pres">
      <dgm:prSet presAssocID="{7614B1A4-F6F6-4E67-B67A-6ADAF902CD10}" presName="spaceA" presStyleCnt="0"/>
      <dgm:spPr/>
    </dgm:pt>
    <dgm:pt modelId="{0DD1E58F-4BAD-426F-B1E1-8092CBF76185}" type="pres">
      <dgm:prSet presAssocID="{0B9BDF77-2510-4131-BB65-53859A2B6F6B}" presName="space" presStyleCnt="0"/>
      <dgm:spPr/>
    </dgm:pt>
    <dgm:pt modelId="{6A338B4B-6BCF-40E7-8AF0-7532B9575BEC}" type="pres">
      <dgm:prSet presAssocID="{9F3C29B3-801E-48A3-B659-731B83FAECF0}" presName="compositeB" presStyleCnt="0"/>
      <dgm:spPr/>
    </dgm:pt>
    <dgm:pt modelId="{1D4E1388-A148-43D9-BB69-CB6DA2CB4EE1}" type="pres">
      <dgm:prSet presAssocID="{9F3C29B3-801E-48A3-B659-731B83FAECF0}" presName="textB" presStyleLbl="revTx" presStyleIdx="1" presStyleCnt="7">
        <dgm:presLayoutVars>
          <dgm:bulletEnabled val="1"/>
        </dgm:presLayoutVars>
      </dgm:prSet>
      <dgm:spPr/>
    </dgm:pt>
    <dgm:pt modelId="{FEA20C8B-6204-4F08-842A-75E542242F34}" type="pres">
      <dgm:prSet presAssocID="{9F3C29B3-801E-48A3-B659-731B83FAECF0}" presName="circleB" presStyleLbl="node1" presStyleIdx="1" presStyleCnt="7" custLinFactNeighborX="6304" custLinFactNeighborY="39927"/>
      <dgm:spPr/>
    </dgm:pt>
    <dgm:pt modelId="{1066477B-47D3-4B0D-A588-96813D39C639}" type="pres">
      <dgm:prSet presAssocID="{9F3C29B3-801E-48A3-B659-731B83FAECF0}" presName="spaceB" presStyleCnt="0"/>
      <dgm:spPr/>
    </dgm:pt>
    <dgm:pt modelId="{5B0FFEAB-7F77-47AE-B18E-0230381E931A}" type="pres">
      <dgm:prSet presAssocID="{793E78A5-A480-4263-BE04-B6B1618335F4}" presName="space" presStyleCnt="0"/>
      <dgm:spPr/>
    </dgm:pt>
    <dgm:pt modelId="{56924B5D-7138-4C4E-AFFF-32F4EEE226CC}" type="pres">
      <dgm:prSet presAssocID="{5DC4EB86-AF6B-4B97-B110-6E01F6AF01FD}" presName="compositeA" presStyleCnt="0"/>
      <dgm:spPr/>
    </dgm:pt>
    <dgm:pt modelId="{B5BCDCCE-B063-4C68-88DE-94683620BD48}" type="pres">
      <dgm:prSet presAssocID="{5DC4EB86-AF6B-4B97-B110-6E01F6AF01FD}" presName="textA" presStyleLbl="revTx" presStyleIdx="2" presStyleCnt="7">
        <dgm:presLayoutVars>
          <dgm:bulletEnabled val="1"/>
        </dgm:presLayoutVars>
      </dgm:prSet>
      <dgm:spPr/>
    </dgm:pt>
    <dgm:pt modelId="{C122517C-305E-4AD7-8368-C1F3AE75519A}" type="pres">
      <dgm:prSet presAssocID="{5DC4EB86-AF6B-4B97-B110-6E01F6AF01FD}" presName="circleA" presStyleLbl="node1" presStyleIdx="2" presStyleCnt="7" custLinFactNeighborX="2101" custLinFactNeighborY="-39927"/>
      <dgm:spPr/>
    </dgm:pt>
    <dgm:pt modelId="{EC4C60EE-08A5-4D92-9371-7CD9D3EB1468}" type="pres">
      <dgm:prSet presAssocID="{5DC4EB86-AF6B-4B97-B110-6E01F6AF01FD}" presName="spaceA" presStyleCnt="0"/>
      <dgm:spPr/>
    </dgm:pt>
    <dgm:pt modelId="{0D7FA1A8-5DF2-41D5-9759-940884EC35F4}" type="pres">
      <dgm:prSet presAssocID="{B37F7598-A9C5-41EF-B8D6-9487A453E734}" presName="space" presStyleCnt="0"/>
      <dgm:spPr/>
    </dgm:pt>
    <dgm:pt modelId="{E44E9D5C-CAAA-4B56-BA91-7B3C46B7FED1}" type="pres">
      <dgm:prSet presAssocID="{6D3F85B5-C85A-48EA-9890-08C9EDF49AD8}" presName="compositeB" presStyleCnt="0"/>
      <dgm:spPr/>
    </dgm:pt>
    <dgm:pt modelId="{4ADB967A-E9D5-48D5-B4F3-1726B65259D9}" type="pres">
      <dgm:prSet presAssocID="{6D3F85B5-C85A-48EA-9890-08C9EDF49AD8}" presName="textB" presStyleLbl="revTx" presStyleIdx="3" presStyleCnt="7">
        <dgm:presLayoutVars>
          <dgm:bulletEnabled val="1"/>
        </dgm:presLayoutVars>
      </dgm:prSet>
      <dgm:spPr/>
    </dgm:pt>
    <dgm:pt modelId="{D7DD5FB4-B4F0-4C83-919F-190E2AA00CD8}" type="pres">
      <dgm:prSet presAssocID="{6D3F85B5-C85A-48EA-9890-08C9EDF49AD8}" presName="circleB" presStyleLbl="node1" presStyleIdx="3" presStyleCnt="7" custLinFactNeighborX="-4202" custLinFactNeighborY="42028"/>
      <dgm:spPr>
        <a:solidFill>
          <a:srgbClr val="00B0F0"/>
        </a:solidFill>
      </dgm:spPr>
    </dgm:pt>
    <dgm:pt modelId="{FF263E9A-04C8-401E-AF15-2A32CB61439A}" type="pres">
      <dgm:prSet presAssocID="{6D3F85B5-C85A-48EA-9890-08C9EDF49AD8}" presName="spaceB" presStyleCnt="0"/>
      <dgm:spPr/>
    </dgm:pt>
    <dgm:pt modelId="{4B3DFD8B-44C3-4DDC-A0C4-32D8ED4A266F}" type="pres">
      <dgm:prSet presAssocID="{FF036021-51A3-4E92-B698-C8FA0F7F5EBB}" presName="space" presStyleCnt="0"/>
      <dgm:spPr/>
    </dgm:pt>
    <dgm:pt modelId="{9D905273-3E94-42F9-9682-59B3AC590884}" type="pres">
      <dgm:prSet presAssocID="{1DB85F58-4741-4808-897D-286D968FB95A}" presName="compositeA" presStyleCnt="0"/>
      <dgm:spPr/>
    </dgm:pt>
    <dgm:pt modelId="{7364950B-8882-4EA4-9400-DC29EC9D9791}" type="pres">
      <dgm:prSet presAssocID="{1DB85F58-4741-4808-897D-286D968FB95A}" presName="textA" presStyleLbl="revTx" presStyleIdx="4" presStyleCnt="7">
        <dgm:presLayoutVars>
          <dgm:bulletEnabled val="1"/>
        </dgm:presLayoutVars>
      </dgm:prSet>
      <dgm:spPr/>
    </dgm:pt>
    <dgm:pt modelId="{3BB4B4CF-FC5F-4C6A-A109-8461BEC890FC}" type="pres">
      <dgm:prSet presAssocID="{1DB85F58-4741-4808-897D-286D968FB95A}" presName="circleA" presStyleLbl="node1" presStyleIdx="4" presStyleCnt="7" custLinFactNeighborY="-42028"/>
      <dgm:spPr/>
    </dgm:pt>
    <dgm:pt modelId="{C4E5FF08-73FC-4657-AD33-5BB087FEAAA8}" type="pres">
      <dgm:prSet presAssocID="{1DB85F58-4741-4808-897D-286D968FB95A}" presName="spaceA" presStyleCnt="0"/>
      <dgm:spPr/>
    </dgm:pt>
    <dgm:pt modelId="{F152529C-5EA3-4AFB-A8B0-9C8DE282D557}" type="pres">
      <dgm:prSet presAssocID="{882856D1-D52C-458A-A88E-24A7F932F014}" presName="space" presStyleCnt="0"/>
      <dgm:spPr/>
    </dgm:pt>
    <dgm:pt modelId="{D3DB16C3-2090-459C-A70E-B44BBF659E2B}" type="pres">
      <dgm:prSet presAssocID="{44BDCB9F-E896-431D-BE20-2342E455117D}" presName="compositeB" presStyleCnt="0"/>
      <dgm:spPr/>
    </dgm:pt>
    <dgm:pt modelId="{3CA74201-DFEE-411B-81C7-E22DCE231B7A}" type="pres">
      <dgm:prSet presAssocID="{44BDCB9F-E896-431D-BE20-2342E455117D}" presName="textB" presStyleLbl="revTx" presStyleIdx="5" presStyleCnt="7">
        <dgm:presLayoutVars>
          <dgm:bulletEnabled val="1"/>
        </dgm:presLayoutVars>
      </dgm:prSet>
      <dgm:spPr/>
    </dgm:pt>
    <dgm:pt modelId="{D951EACD-4C42-455E-A51A-D3C9B8E9DC73}" type="pres">
      <dgm:prSet presAssocID="{44BDCB9F-E896-431D-BE20-2342E455117D}" presName="circleB" presStyleLbl="node1" presStyleIdx="5" presStyleCnt="7" custLinFactNeighborX="-2101" custLinFactNeighborY="33623"/>
      <dgm:spPr>
        <a:solidFill>
          <a:schemeClr val="accent6">
            <a:lumMod val="40000"/>
            <a:lumOff val="60000"/>
          </a:schemeClr>
        </a:solidFill>
      </dgm:spPr>
    </dgm:pt>
    <dgm:pt modelId="{79C4EA61-AA0C-4490-A2F7-9190B9F6F71A}" type="pres">
      <dgm:prSet presAssocID="{44BDCB9F-E896-431D-BE20-2342E455117D}" presName="spaceB" presStyleCnt="0"/>
      <dgm:spPr/>
    </dgm:pt>
    <dgm:pt modelId="{890B809D-F3D4-487A-86DF-E2D1B8ED6E33}" type="pres">
      <dgm:prSet presAssocID="{FC85F021-13FB-401C-B1CE-B58061853EAA}" presName="space" presStyleCnt="0"/>
      <dgm:spPr/>
    </dgm:pt>
    <dgm:pt modelId="{E6E3D9CA-86FA-445A-90BE-4DB9320B3C57}" type="pres">
      <dgm:prSet presAssocID="{75C250F1-8502-49E8-A46D-7BE86FDF360E}" presName="compositeA" presStyleCnt="0"/>
      <dgm:spPr/>
    </dgm:pt>
    <dgm:pt modelId="{79615CAB-8EA7-446D-8548-81AFFBAC40BF}" type="pres">
      <dgm:prSet presAssocID="{75C250F1-8502-49E8-A46D-7BE86FDF360E}" presName="textA" presStyleLbl="revTx" presStyleIdx="6" presStyleCnt="7">
        <dgm:presLayoutVars>
          <dgm:bulletEnabled val="1"/>
        </dgm:presLayoutVars>
      </dgm:prSet>
      <dgm:spPr/>
    </dgm:pt>
    <dgm:pt modelId="{E0DEDF8A-1577-4EA9-AA22-9EFFFF0DB9C4}" type="pres">
      <dgm:prSet presAssocID="{75C250F1-8502-49E8-A46D-7BE86FDF360E}" presName="circleA" presStyleLbl="node1" presStyleIdx="6" presStyleCnt="7" custLinFactNeighborX="2101" custLinFactNeighborY="-44130"/>
      <dgm:spPr/>
    </dgm:pt>
    <dgm:pt modelId="{D0EF6D25-373C-49A2-B60D-105BC51BCEC4}" type="pres">
      <dgm:prSet presAssocID="{75C250F1-8502-49E8-A46D-7BE86FDF360E}" presName="spaceA" presStyleCnt="0"/>
      <dgm:spPr/>
    </dgm:pt>
  </dgm:ptLst>
  <dgm:cxnLst>
    <dgm:cxn modelId="{98D0ED0A-CA53-4499-8823-C2FFAC29A49A}" srcId="{8526D618-92FA-4BCD-B928-0EE15BF0D86F}" destId="{7614B1A4-F6F6-4E67-B67A-6ADAF902CD10}" srcOrd="0" destOrd="0" parTransId="{F105F432-1704-45EE-96EC-C469801572B3}" sibTransId="{0B9BDF77-2510-4131-BB65-53859A2B6F6B}"/>
    <dgm:cxn modelId="{E7A4CE18-6EA9-4B4C-ABD2-A6CBFF6358F3}" type="presOf" srcId="{44BDCB9F-E896-431D-BE20-2342E455117D}" destId="{3CA74201-DFEE-411B-81C7-E22DCE231B7A}" srcOrd="0" destOrd="0" presId="urn:microsoft.com/office/officeart/2005/8/layout/hProcess11"/>
    <dgm:cxn modelId="{3EDDC629-C07D-40D0-AC79-BA0DD01878D9}" type="presOf" srcId="{8526D618-92FA-4BCD-B928-0EE15BF0D86F}" destId="{B0EDB445-428F-49BA-9E9A-9CD02D6E2D8A}" srcOrd="0" destOrd="0" presId="urn:microsoft.com/office/officeart/2005/8/layout/hProcess11"/>
    <dgm:cxn modelId="{0A6E6336-B490-45E9-AE3A-00A623184518}" type="presOf" srcId="{6D3F85B5-C85A-48EA-9890-08C9EDF49AD8}" destId="{4ADB967A-E9D5-48D5-B4F3-1726B65259D9}" srcOrd="0" destOrd="0" presId="urn:microsoft.com/office/officeart/2005/8/layout/hProcess11"/>
    <dgm:cxn modelId="{2E67D341-F41C-47A7-ABE7-96D296F285BF}" srcId="{8526D618-92FA-4BCD-B928-0EE15BF0D86F}" destId="{9F3C29B3-801E-48A3-B659-731B83FAECF0}" srcOrd="1" destOrd="0" parTransId="{D83525DD-4A71-4A0B-AA20-2DA9C2BEBC04}" sibTransId="{793E78A5-A480-4263-BE04-B6B1618335F4}"/>
    <dgm:cxn modelId="{0E56ED43-EACA-4872-8CF5-C0FA4867FB8A}" type="presOf" srcId="{7614B1A4-F6F6-4E67-B67A-6ADAF902CD10}" destId="{18EAF8ED-6F15-4A78-963B-A0D66E250179}" srcOrd="0" destOrd="0" presId="urn:microsoft.com/office/officeart/2005/8/layout/hProcess11"/>
    <dgm:cxn modelId="{5129104B-CDA2-43CA-B945-DC45AD80B839}" type="presOf" srcId="{75C250F1-8502-49E8-A46D-7BE86FDF360E}" destId="{79615CAB-8EA7-446D-8548-81AFFBAC40BF}" srcOrd="0" destOrd="0" presId="urn:microsoft.com/office/officeart/2005/8/layout/hProcess11"/>
    <dgm:cxn modelId="{2C31C752-16AA-451D-A4C9-DAA92F992C91}" type="presOf" srcId="{5DC4EB86-AF6B-4B97-B110-6E01F6AF01FD}" destId="{B5BCDCCE-B063-4C68-88DE-94683620BD48}" srcOrd="0" destOrd="0" presId="urn:microsoft.com/office/officeart/2005/8/layout/hProcess11"/>
    <dgm:cxn modelId="{1DEF4D55-C7B9-4194-BD6A-A8BDB401297F}" srcId="{8526D618-92FA-4BCD-B928-0EE15BF0D86F}" destId="{1DB85F58-4741-4808-897D-286D968FB95A}" srcOrd="4" destOrd="0" parTransId="{2EC9086E-026C-4ACE-946C-3EEE151B0499}" sibTransId="{882856D1-D52C-458A-A88E-24A7F932F014}"/>
    <dgm:cxn modelId="{2361B695-0E8D-4A30-B2C2-263F3D1DFEAE}" srcId="{8526D618-92FA-4BCD-B928-0EE15BF0D86F}" destId="{6D3F85B5-C85A-48EA-9890-08C9EDF49AD8}" srcOrd="3" destOrd="0" parTransId="{BEEF4013-C642-4DF9-9FC8-A2E3836F8D5B}" sibTransId="{FF036021-51A3-4E92-B698-C8FA0F7F5EBB}"/>
    <dgm:cxn modelId="{6A00529C-B51C-4173-81BF-C3BD1D6E1FAB}" type="presOf" srcId="{9F3C29B3-801E-48A3-B659-731B83FAECF0}" destId="{1D4E1388-A148-43D9-BB69-CB6DA2CB4EE1}" srcOrd="0" destOrd="0" presId="urn:microsoft.com/office/officeart/2005/8/layout/hProcess11"/>
    <dgm:cxn modelId="{3977D4A8-F3B2-4081-86EB-3F49426C8488}" srcId="{8526D618-92FA-4BCD-B928-0EE15BF0D86F}" destId="{75C250F1-8502-49E8-A46D-7BE86FDF360E}" srcOrd="6" destOrd="0" parTransId="{1F5FDA8D-EAEA-446D-B435-8BAA933EE6A9}" sibTransId="{C42ADB33-F032-4F17-B104-50B8713CFE0E}"/>
    <dgm:cxn modelId="{9EAF0FE1-8E45-4537-8739-50FE4C0C9A6B}" srcId="{8526D618-92FA-4BCD-B928-0EE15BF0D86F}" destId="{5DC4EB86-AF6B-4B97-B110-6E01F6AF01FD}" srcOrd="2" destOrd="0" parTransId="{116626A1-806B-4D53-BC93-37B6AE470419}" sibTransId="{B37F7598-A9C5-41EF-B8D6-9487A453E734}"/>
    <dgm:cxn modelId="{8C3204E9-C9B1-407B-908A-2291355318D7}" srcId="{8526D618-92FA-4BCD-B928-0EE15BF0D86F}" destId="{44BDCB9F-E896-431D-BE20-2342E455117D}" srcOrd="5" destOrd="0" parTransId="{C4B2FB14-C210-49E6-AB38-854DFA96AF5D}" sibTransId="{FC85F021-13FB-401C-B1CE-B58061853EAA}"/>
    <dgm:cxn modelId="{AB7C57ED-A430-49B3-8787-F49EEEAADABE}" type="presOf" srcId="{1DB85F58-4741-4808-897D-286D968FB95A}" destId="{7364950B-8882-4EA4-9400-DC29EC9D9791}" srcOrd="0" destOrd="0" presId="urn:microsoft.com/office/officeart/2005/8/layout/hProcess11"/>
    <dgm:cxn modelId="{43E2B50B-430C-48B6-B3AD-CF48C40EBF92}" type="presParOf" srcId="{B0EDB445-428F-49BA-9E9A-9CD02D6E2D8A}" destId="{0D51154D-DF71-4273-B5C1-9A14B403820E}" srcOrd="0" destOrd="0" presId="urn:microsoft.com/office/officeart/2005/8/layout/hProcess11"/>
    <dgm:cxn modelId="{679AD2D2-0123-48BE-9030-D3F1C5E8C78E}" type="presParOf" srcId="{B0EDB445-428F-49BA-9E9A-9CD02D6E2D8A}" destId="{DD5D28F1-D91C-4785-91A6-912C0E2FC408}" srcOrd="1" destOrd="0" presId="urn:microsoft.com/office/officeart/2005/8/layout/hProcess11"/>
    <dgm:cxn modelId="{B93413B8-D3EC-4C4D-92BF-1F573AB1C1FD}" type="presParOf" srcId="{DD5D28F1-D91C-4785-91A6-912C0E2FC408}" destId="{5A18269E-A98A-4B13-9C00-BB64F812E62E}" srcOrd="0" destOrd="0" presId="urn:microsoft.com/office/officeart/2005/8/layout/hProcess11"/>
    <dgm:cxn modelId="{0770327F-6B4E-4E7C-A48F-40E689C64298}" type="presParOf" srcId="{5A18269E-A98A-4B13-9C00-BB64F812E62E}" destId="{18EAF8ED-6F15-4A78-963B-A0D66E250179}" srcOrd="0" destOrd="0" presId="urn:microsoft.com/office/officeart/2005/8/layout/hProcess11"/>
    <dgm:cxn modelId="{A584617F-941D-48F8-8004-06B32435AE1A}" type="presParOf" srcId="{5A18269E-A98A-4B13-9C00-BB64F812E62E}" destId="{02A98749-0E8E-44B2-9D7B-ABA9C984A156}" srcOrd="1" destOrd="0" presId="urn:microsoft.com/office/officeart/2005/8/layout/hProcess11"/>
    <dgm:cxn modelId="{523EB9B5-70EC-4D81-B1E2-C16669B53FB6}" type="presParOf" srcId="{5A18269E-A98A-4B13-9C00-BB64F812E62E}" destId="{E8B92180-FAB6-491C-B222-67616A6CE8A8}" srcOrd="2" destOrd="0" presId="urn:microsoft.com/office/officeart/2005/8/layout/hProcess11"/>
    <dgm:cxn modelId="{3E6FEA64-8188-4470-9BA6-C87F7D79AB9E}" type="presParOf" srcId="{DD5D28F1-D91C-4785-91A6-912C0E2FC408}" destId="{0DD1E58F-4BAD-426F-B1E1-8092CBF76185}" srcOrd="1" destOrd="0" presId="urn:microsoft.com/office/officeart/2005/8/layout/hProcess11"/>
    <dgm:cxn modelId="{5AA23844-CE74-4596-86AA-E5CFA93C6BAD}" type="presParOf" srcId="{DD5D28F1-D91C-4785-91A6-912C0E2FC408}" destId="{6A338B4B-6BCF-40E7-8AF0-7532B9575BEC}" srcOrd="2" destOrd="0" presId="urn:microsoft.com/office/officeart/2005/8/layout/hProcess11"/>
    <dgm:cxn modelId="{87EBED56-D059-4098-A8E7-905DA6CE9212}" type="presParOf" srcId="{6A338B4B-6BCF-40E7-8AF0-7532B9575BEC}" destId="{1D4E1388-A148-43D9-BB69-CB6DA2CB4EE1}" srcOrd="0" destOrd="0" presId="urn:microsoft.com/office/officeart/2005/8/layout/hProcess11"/>
    <dgm:cxn modelId="{1E48F7E8-52AB-4B77-8CCB-0252FF3DE028}" type="presParOf" srcId="{6A338B4B-6BCF-40E7-8AF0-7532B9575BEC}" destId="{FEA20C8B-6204-4F08-842A-75E542242F34}" srcOrd="1" destOrd="0" presId="urn:microsoft.com/office/officeart/2005/8/layout/hProcess11"/>
    <dgm:cxn modelId="{5D7B534B-87BD-4419-A774-C405BE0F1468}" type="presParOf" srcId="{6A338B4B-6BCF-40E7-8AF0-7532B9575BEC}" destId="{1066477B-47D3-4B0D-A588-96813D39C639}" srcOrd="2" destOrd="0" presId="urn:microsoft.com/office/officeart/2005/8/layout/hProcess11"/>
    <dgm:cxn modelId="{AA0DF1E0-4846-455F-BDBF-ADD2136DCC99}" type="presParOf" srcId="{DD5D28F1-D91C-4785-91A6-912C0E2FC408}" destId="{5B0FFEAB-7F77-47AE-B18E-0230381E931A}" srcOrd="3" destOrd="0" presId="urn:microsoft.com/office/officeart/2005/8/layout/hProcess11"/>
    <dgm:cxn modelId="{1EEE5004-3D1D-44E0-95F7-53F53006F180}" type="presParOf" srcId="{DD5D28F1-D91C-4785-91A6-912C0E2FC408}" destId="{56924B5D-7138-4C4E-AFFF-32F4EEE226CC}" srcOrd="4" destOrd="0" presId="urn:microsoft.com/office/officeart/2005/8/layout/hProcess11"/>
    <dgm:cxn modelId="{B185A2CB-4F8F-43AC-BF60-00193949CADB}" type="presParOf" srcId="{56924B5D-7138-4C4E-AFFF-32F4EEE226CC}" destId="{B5BCDCCE-B063-4C68-88DE-94683620BD48}" srcOrd="0" destOrd="0" presId="urn:microsoft.com/office/officeart/2005/8/layout/hProcess11"/>
    <dgm:cxn modelId="{7A8C3B3C-E744-40F3-9369-A4BA75421AF6}" type="presParOf" srcId="{56924B5D-7138-4C4E-AFFF-32F4EEE226CC}" destId="{C122517C-305E-4AD7-8368-C1F3AE75519A}" srcOrd="1" destOrd="0" presId="urn:microsoft.com/office/officeart/2005/8/layout/hProcess11"/>
    <dgm:cxn modelId="{E0287B47-4CF5-4678-BF4A-93321D26FF6C}" type="presParOf" srcId="{56924B5D-7138-4C4E-AFFF-32F4EEE226CC}" destId="{EC4C60EE-08A5-4D92-9371-7CD9D3EB1468}" srcOrd="2" destOrd="0" presId="urn:microsoft.com/office/officeart/2005/8/layout/hProcess11"/>
    <dgm:cxn modelId="{698DE525-2F2B-47C3-AE7B-1D805162D37B}" type="presParOf" srcId="{DD5D28F1-D91C-4785-91A6-912C0E2FC408}" destId="{0D7FA1A8-5DF2-41D5-9759-940884EC35F4}" srcOrd="5" destOrd="0" presId="urn:microsoft.com/office/officeart/2005/8/layout/hProcess11"/>
    <dgm:cxn modelId="{BF712652-DC5B-4261-9FA4-9DCB9F1089B5}" type="presParOf" srcId="{DD5D28F1-D91C-4785-91A6-912C0E2FC408}" destId="{E44E9D5C-CAAA-4B56-BA91-7B3C46B7FED1}" srcOrd="6" destOrd="0" presId="urn:microsoft.com/office/officeart/2005/8/layout/hProcess11"/>
    <dgm:cxn modelId="{F4C441D9-7CA9-4BFE-B5CB-D5AA75ABCE4C}" type="presParOf" srcId="{E44E9D5C-CAAA-4B56-BA91-7B3C46B7FED1}" destId="{4ADB967A-E9D5-48D5-B4F3-1726B65259D9}" srcOrd="0" destOrd="0" presId="urn:microsoft.com/office/officeart/2005/8/layout/hProcess11"/>
    <dgm:cxn modelId="{D12BDEB1-D3E3-4199-873C-3614A4DB0174}" type="presParOf" srcId="{E44E9D5C-CAAA-4B56-BA91-7B3C46B7FED1}" destId="{D7DD5FB4-B4F0-4C83-919F-190E2AA00CD8}" srcOrd="1" destOrd="0" presId="urn:microsoft.com/office/officeart/2005/8/layout/hProcess11"/>
    <dgm:cxn modelId="{D1D10613-6709-4779-BF03-122EE680429D}" type="presParOf" srcId="{E44E9D5C-CAAA-4B56-BA91-7B3C46B7FED1}" destId="{FF263E9A-04C8-401E-AF15-2A32CB61439A}" srcOrd="2" destOrd="0" presId="urn:microsoft.com/office/officeart/2005/8/layout/hProcess11"/>
    <dgm:cxn modelId="{632B1238-ED8A-4244-AAD1-73EC2BD80B24}" type="presParOf" srcId="{DD5D28F1-D91C-4785-91A6-912C0E2FC408}" destId="{4B3DFD8B-44C3-4DDC-A0C4-32D8ED4A266F}" srcOrd="7" destOrd="0" presId="urn:microsoft.com/office/officeart/2005/8/layout/hProcess11"/>
    <dgm:cxn modelId="{D6C1C65B-70FF-493B-8903-2A9E1206A813}" type="presParOf" srcId="{DD5D28F1-D91C-4785-91A6-912C0E2FC408}" destId="{9D905273-3E94-42F9-9682-59B3AC590884}" srcOrd="8" destOrd="0" presId="urn:microsoft.com/office/officeart/2005/8/layout/hProcess11"/>
    <dgm:cxn modelId="{1AFC33CA-949E-46BC-B825-0DAF1B5EA42F}" type="presParOf" srcId="{9D905273-3E94-42F9-9682-59B3AC590884}" destId="{7364950B-8882-4EA4-9400-DC29EC9D9791}" srcOrd="0" destOrd="0" presId="urn:microsoft.com/office/officeart/2005/8/layout/hProcess11"/>
    <dgm:cxn modelId="{A4ADFF0B-DC76-4002-A99A-F312C44ECA2C}" type="presParOf" srcId="{9D905273-3E94-42F9-9682-59B3AC590884}" destId="{3BB4B4CF-FC5F-4C6A-A109-8461BEC890FC}" srcOrd="1" destOrd="0" presId="urn:microsoft.com/office/officeart/2005/8/layout/hProcess11"/>
    <dgm:cxn modelId="{F7868BFF-5B5E-484C-9837-F2802F2D5730}" type="presParOf" srcId="{9D905273-3E94-42F9-9682-59B3AC590884}" destId="{C4E5FF08-73FC-4657-AD33-5BB087FEAAA8}" srcOrd="2" destOrd="0" presId="urn:microsoft.com/office/officeart/2005/8/layout/hProcess11"/>
    <dgm:cxn modelId="{714D5D67-882C-41AA-B1F9-8661C06EABF9}" type="presParOf" srcId="{DD5D28F1-D91C-4785-91A6-912C0E2FC408}" destId="{F152529C-5EA3-4AFB-A8B0-9C8DE282D557}" srcOrd="9" destOrd="0" presId="urn:microsoft.com/office/officeart/2005/8/layout/hProcess11"/>
    <dgm:cxn modelId="{982E6CBB-2CB6-4A51-8260-E3C45D3E0D1C}" type="presParOf" srcId="{DD5D28F1-D91C-4785-91A6-912C0E2FC408}" destId="{D3DB16C3-2090-459C-A70E-B44BBF659E2B}" srcOrd="10" destOrd="0" presId="urn:microsoft.com/office/officeart/2005/8/layout/hProcess11"/>
    <dgm:cxn modelId="{2B3D8E52-A3E6-4955-BDEF-CDCD740AEF82}" type="presParOf" srcId="{D3DB16C3-2090-459C-A70E-B44BBF659E2B}" destId="{3CA74201-DFEE-411B-81C7-E22DCE231B7A}" srcOrd="0" destOrd="0" presId="urn:microsoft.com/office/officeart/2005/8/layout/hProcess11"/>
    <dgm:cxn modelId="{E2AB2C03-AA81-47CE-81E4-B2FE8C9B7FE2}" type="presParOf" srcId="{D3DB16C3-2090-459C-A70E-B44BBF659E2B}" destId="{D951EACD-4C42-455E-A51A-D3C9B8E9DC73}" srcOrd="1" destOrd="0" presId="urn:microsoft.com/office/officeart/2005/8/layout/hProcess11"/>
    <dgm:cxn modelId="{F3B44016-DABE-425F-A199-EE58F61A3910}" type="presParOf" srcId="{D3DB16C3-2090-459C-A70E-B44BBF659E2B}" destId="{79C4EA61-AA0C-4490-A2F7-9190B9F6F71A}" srcOrd="2" destOrd="0" presId="urn:microsoft.com/office/officeart/2005/8/layout/hProcess11"/>
    <dgm:cxn modelId="{1DAF20FC-5B72-4758-816F-29406E1E69D7}" type="presParOf" srcId="{DD5D28F1-D91C-4785-91A6-912C0E2FC408}" destId="{890B809D-F3D4-487A-86DF-E2D1B8ED6E33}" srcOrd="11" destOrd="0" presId="urn:microsoft.com/office/officeart/2005/8/layout/hProcess11"/>
    <dgm:cxn modelId="{8F0F0BD8-6159-4C33-ADB0-BEE5FE820F4B}" type="presParOf" srcId="{DD5D28F1-D91C-4785-91A6-912C0E2FC408}" destId="{E6E3D9CA-86FA-445A-90BE-4DB9320B3C57}" srcOrd="12" destOrd="0" presId="urn:microsoft.com/office/officeart/2005/8/layout/hProcess11"/>
    <dgm:cxn modelId="{E5269111-F198-455E-BB98-EB7CE4067FF4}" type="presParOf" srcId="{E6E3D9CA-86FA-445A-90BE-4DB9320B3C57}" destId="{79615CAB-8EA7-446D-8548-81AFFBAC40BF}" srcOrd="0" destOrd="0" presId="urn:microsoft.com/office/officeart/2005/8/layout/hProcess11"/>
    <dgm:cxn modelId="{8863D967-4CA9-4C6B-8134-1054847508BB}" type="presParOf" srcId="{E6E3D9CA-86FA-445A-90BE-4DB9320B3C57}" destId="{E0DEDF8A-1577-4EA9-AA22-9EFFFF0DB9C4}" srcOrd="1" destOrd="0" presId="urn:microsoft.com/office/officeart/2005/8/layout/hProcess11"/>
    <dgm:cxn modelId="{3318A0D6-8B89-4646-AC3A-BBB14B9CC326}" type="presParOf" srcId="{E6E3D9CA-86FA-445A-90BE-4DB9320B3C57}" destId="{D0EF6D25-373C-49A2-B60D-105BC51BCEC4}"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852F798-8C7D-42F0-96FD-E02C26BA9821}" type="doc">
      <dgm:prSet loTypeId="urn:microsoft.com/office/officeart/2005/8/layout/vList3" loCatId="list" qsTypeId="urn:microsoft.com/office/officeart/2005/8/quickstyle/simple5" qsCatId="simple" csTypeId="urn:microsoft.com/office/officeart/2005/8/colors/colorful3" csCatId="colorful" phldr="1"/>
      <dgm:spPr/>
      <dgm:t>
        <a:bodyPr/>
        <a:lstStyle/>
        <a:p>
          <a:endParaRPr lang="en-US"/>
        </a:p>
      </dgm:t>
    </dgm:pt>
    <dgm:pt modelId="{EF6871B1-A656-4381-86A9-9E7564E5943C}">
      <dgm:prSet custT="1"/>
      <dgm:spPr/>
      <dgm:t>
        <a:bodyPr/>
        <a:lstStyle/>
        <a:p>
          <a:pPr algn="r" rtl="1"/>
          <a:r>
            <a:rPr lang="ar-KW" sz="1200">
              <a:cs typeface="mohammad bold art 1" pitchFamily="2" charset="-78"/>
            </a:rPr>
            <a:t>تطوير خدمة الاستشارات المالية.</a:t>
          </a:r>
          <a:endParaRPr lang="en-US" sz="1200">
            <a:cs typeface="mohammad bold art 1" pitchFamily="2" charset="-78"/>
          </a:endParaRPr>
        </a:p>
      </dgm:t>
    </dgm:pt>
    <dgm:pt modelId="{8017F11F-DF7A-4258-9448-C733FBC853A5}" type="parTrans" cxnId="{E037EF16-0EB9-4496-A843-7DE51DC79D4F}">
      <dgm:prSet/>
      <dgm:spPr/>
      <dgm:t>
        <a:bodyPr/>
        <a:lstStyle/>
        <a:p>
          <a:pPr algn="r" rtl="1"/>
          <a:endParaRPr lang="en-US" sz="1400">
            <a:cs typeface="mohammad bold art 1" pitchFamily="2" charset="-78"/>
          </a:endParaRPr>
        </a:p>
      </dgm:t>
    </dgm:pt>
    <dgm:pt modelId="{AD255525-457B-440E-9175-ACE507110DEC}" type="sibTrans" cxnId="{E037EF16-0EB9-4496-A843-7DE51DC79D4F}">
      <dgm:prSet/>
      <dgm:spPr/>
      <dgm:t>
        <a:bodyPr/>
        <a:lstStyle/>
        <a:p>
          <a:pPr algn="r" rtl="1"/>
          <a:endParaRPr lang="en-US" sz="1400">
            <a:cs typeface="mohammad bold art 1" pitchFamily="2" charset="-78"/>
          </a:endParaRPr>
        </a:p>
      </dgm:t>
    </dgm:pt>
    <dgm:pt modelId="{C73C042B-C53C-4156-9168-A7E64BFFEFEA}">
      <dgm:prSet custT="1"/>
      <dgm:spPr>
        <a:solidFill>
          <a:schemeClr val="tx2">
            <a:lumMod val="50000"/>
          </a:schemeClr>
        </a:solidFill>
      </dgm:spPr>
      <dgm:t>
        <a:bodyPr/>
        <a:lstStyle/>
        <a:p>
          <a:pPr algn="r" rtl="1"/>
          <a:r>
            <a:rPr lang="ar-KW" sz="1200" dirty="0">
              <a:cs typeface="mohammad bold art 1" pitchFamily="2" charset="-78"/>
            </a:rPr>
            <a:t>الإسهام في تعزيز مستوى سيولة السوق، وتحقيق الشمول المالي، وتنويع الاقتصاد الوطني.</a:t>
          </a:r>
          <a:endParaRPr lang="en-US" sz="1200" dirty="0">
            <a:cs typeface="mohammad bold art 1" pitchFamily="2" charset="-78"/>
          </a:endParaRPr>
        </a:p>
      </dgm:t>
    </dgm:pt>
    <dgm:pt modelId="{E031E5ED-A3FB-4429-896D-065E816E566D}" type="parTrans" cxnId="{568A7059-DAEA-4CEE-B5B1-337CD1C0BC82}">
      <dgm:prSet/>
      <dgm:spPr/>
      <dgm:t>
        <a:bodyPr/>
        <a:lstStyle/>
        <a:p>
          <a:pPr algn="r" rtl="1"/>
          <a:endParaRPr lang="en-US" sz="1400">
            <a:cs typeface="mohammad bold art 1" pitchFamily="2" charset="-78"/>
          </a:endParaRPr>
        </a:p>
      </dgm:t>
    </dgm:pt>
    <dgm:pt modelId="{D7BBC775-B537-4C54-A3CC-9F27D9CFD002}" type="sibTrans" cxnId="{568A7059-DAEA-4CEE-B5B1-337CD1C0BC82}">
      <dgm:prSet/>
      <dgm:spPr/>
      <dgm:t>
        <a:bodyPr/>
        <a:lstStyle/>
        <a:p>
          <a:pPr algn="r" rtl="1"/>
          <a:endParaRPr lang="en-US" sz="1400">
            <a:cs typeface="mohammad bold art 1" pitchFamily="2" charset="-78"/>
          </a:endParaRPr>
        </a:p>
      </dgm:t>
    </dgm:pt>
    <dgm:pt modelId="{13B1A2E1-82F2-4BDA-B067-0B40865AEC90}">
      <dgm:prSet custT="1"/>
      <dgm:spPr>
        <a:solidFill>
          <a:srgbClr val="AD8100"/>
        </a:solidFill>
      </dgm:spPr>
      <dgm:t>
        <a:bodyPr/>
        <a:lstStyle/>
        <a:p>
          <a:pPr algn="r" rtl="1"/>
          <a:r>
            <a:rPr lang="ar-KW" sz="1200" dirty="0">
              <a:cs typeface="mohammad bold art 1" pitchFamily="2" charset="-78"/>
            </a:rPr>
            <a:t>جعل الخدمة أكثر جدوى مادياً من خلال إتاحة الحصول عليها لصغار المستثمرين.</a:t>
          </a:r>
          <a:endParaRPr lang="en-US" sz="1200" dirty="0">
            <a:cs typeface="mohammad bold art 1" pitchFamily="2" charset="-78"/>
          </a:endParaRPr>
        </a:p>
      </dgm:t>
    </dgm:pt>
    <dgm:pt modelId="{B99FE403-5A24-4FF1-86FF-1CE1D10E63E0}" type="parTrans" cxnId="{1CE2A9C0-51D4-4562-BF51-A23D2B86A8DE}">
      <dgm:prSet/>
      <dgm:spPr/>
      <dgm:t>
        <a:bodyPr/>
        <a:lstStyle/>
        <a:p>
          <a:pPr algn="r" rtl="1"/>
          <a:endParaRPr lang="en-US" sz="1400">
            <a:cs typeface="mohammad bold art 1" pitchFamily="2" charset="-78"/>
          </a:endParaRPr>
        </a:p>
      </dgm:t>
    </dgm:pt>
    <dgm:pt modelId="{2DE80A31-5138-4FB8-AB49-0C7BB65F8DA5}" type="sibTrans" cxnId="{1CE2A9C0-51D4-4562-BF51-A23D2B86A8DE}">
      <dgm:prSet/>
      <dgm:spPr/>
      <dgm:t>
        <a:bodyPr/>
        <a:lstStyle/>
        <a:p>
          <a:pPr algn="r" rtl="1"/>
          <a:endParaRPr lang="en-US" sz="1400">
            <a:cs typeface="mohammad bold art 1" pitchFamily="2" charset="-78"/>
          </a:endParaRPr>
        </a:p>
      </dgm:t>
    </dgm:pt>
    <dgm:pt modelId="{DAA99D18-0AA9-4D81-9E21-FD4EC9C027FF}" type="pres">
      <dgm:prSet presAssocID="{B852F798-8C7D-42F0-96FD-E02C26BA9821}" presName="linearFlow" presStyleCnt="0">
        <dgm:presLayoutVars>
          <dgm:dir val="rev"/>
          <dgm:resizeHandles val="exact"/>
        </dgm:presLayoutVars>
      </dgm:prSet>
      <dgm:spPr/>
    </dgm:pt>
    <dgm:pt modelId="{05541F72-9DE1-4DEB-908F-C90E7192F727}" type="pres">
      <dgm:prSet presAssocID="{EF6871B1-A656-4381-86A9-9E7564E5943C}" presName="composite" presStyleCnt="0"/>
      <dgm:spPr/>
    </dgm:pt>
    <dgm:pt modelId="{6A8D13B7-C66B-4C85-8AB6-80DF53EB3AED}" type="pres">
      <dgm:prSet presAssocID="{EF6871B1-A656-4381-86A9-9E7564E5943C}" presName="imgShp"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Arrow circle"/>
        </a:ext>
      </dgm:extLst>
    </dgm:pt>
    <dgm:pt modelId="{DA46D554-67B5-4E97-91E0-1EAB479C6A50}" type="pres">
      <dgm:prSet presAssocID="{EF6871B1-A656-4381-86A9-9E7564E5943C}" presName="txShp" presStyleLbl="node1" presStyleIdx="0" presStyleCnt="3">
        <dgm:presLayoutVars>
          <dgm:bulletEnabled val="1"/>
        </dgm:presLayoutVars>
      </dgm:prSet>
      <dgm:spPr/>
    </dgm:pt>
    <dgm:pt modelId="{11313FCB-6390-4CA9-899A-03C34DBD9696}" type="pres">
      <dgm:prSet presAssocID="{AD255525-457B-440E-9175-ACE507110DEC}" presName="spacing" presStyleCnt="0"/>
      <dgm:spPr/>
    </dgm:pt>
    <dgm:pt modelId="{F54127AB-18DC-4497-93CB-8854ED420DE8}" type="pres">
      <dgm:prSet presAssocID="{C73C042B-C53C-4156-9168-A7E64BFFEFEA}" presName="composite" presStyleCnt="0"/>
      <dgm:spPr/>
    </dgm:pt>
    <dgm:pt modelId="{2F05C3AC-704D-48CB-8113-1C692DED9DC7}" type="pres">
      <dgm:prSet presAssocID="{C73C042B-C53C-4156-9168-A7E64BFFEFEA}" presName="imgShp" presStyleLbl="fgImgPlac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Users"/>
        </a:ext>
      </dgm:extLst>
    </dgm:pt>
    <dgm:pt modelId="{BD124618-6AE8-4349-B68D-D9D1ACDE9AD5}" type="pres">
      <dgm:prSet presAssocID="{C73C042B-C53C-4156-9168-A7E64BFFEFEA}" presName="txShp" presStyleLbl="node1" presStyleIdx="1" presStyleCnt="3">
        <dgm:presLayoutVars>
          <dgm:bulletEnabled val="1"/>
        </dgm:presLayoutVars>
      </dgm:prSet>
      <dgm:spPr/>
    </dgm:pt>
    <dgm:pt modelId="{B2934BA8-95BF-4B2E-AF65-89CF99191FEC}" type="pres">
      <dgm:prSet presAssocID="{D7BBC775-B537-4C54-A3CC-9F27D9CFD002}" presName="spacing" presStyleCnt="0"/>
      <dgm:spPr/>
    </dgm:pt>
    <dgm:pt modelId="{61518054-4753-41C2-922F-40665A81F5B2}" type="pres">
      <dgm:prSet presAssocID="{13B1A2E1-82F2-4BDA-B067-0B40865AEC90}" presName="composite" presStyleCnt="0"/>
      <dgm:spPr/>
    </dgm:pt>
    <dgm:pt modelId="{6317AC57-61B7-4F51-8A3D-618D95E4BFD6}" type="pres">
      <dgm:prSet presAssocID="{13B1A2E1-82F2-4BDA-B067-0B40865AEC90}" presName="imgShp" presStyleLbl="fgImgPlace1" presStyleIdx="2" presStyleCnt="3"/>
      <dgm:spPr>
        <a:blipFill dpi="0" rotWithShape="1">
          <a:blip xmlns:r="http://schemas.openxmlformats.org/officeDocument/2006/relationships" r:embed="rId5">
            <a:extLst>
              <a:ext uri="{96DAC541-7B7A-43D3-8B79-37D633B846F1}">
                <asvg:svgBlip xmlns:asvg="http://schemas.microsoft.com/office/drawing/2016/SVG/main" r:embed="rId6"/>
              </a:ext>
            </a:extLst>
          </a:blip>
          <a:srcRect/>
          <a:stretch>
            <a:fillRect l="8765" t="8765" r="8765" b="8765"/>
          </a:stretch>
        </a:blipFill>
      </dgm:spPr>
      <dgm:extLst>
        <a:ext uri="{E40237B7-FDA0-4F09-8148-C483321AD2D9}">
          <dgm14:cNvPr xmlns:dgm14="http://schemas.microsoft.com/office/drawing/2010/diagram" id="0" name="" descr="Money"/>
        </a:ext>
      </dgm:extLst>
    </dgm:pt>
    <dgm:pt modelId="{491444DE-926C-41D8-A94C-37A5B4D09040}" type="pres">
      <dgm:prSet presAssocID="{13B1A2E1-82F2-4BDA-B067-0B40865AEC90}" presName="txShp" presStyleLbl="node1" presStyleIdx="2" presStyleCnt="3">
        <dgm:presLayoutVars>
          <dgm:bulletEnabled val="1"/>
        </dgm:presLayoutVars>
      </dgm:prSet>
      <dgm:spPr/>
    </dgm:pt>
  </dgm:ptLst>
  <dgm:cxnLst>
    <dgm:cxn modelId="{E037EF16-0EB9-4496-A843-7DE51DC79D4F}" srcId="{B852F798-8C7D-42F0-96FD-E02C26BA9821}" destId="{EF6871B1-A656-4381-86A9-9E7564E5943C}" srcOrd="0" destOrd="0" parTransId="{8017F11F-DF7A-4258-9448-C733FBC853A5}" sibTransId="{AD255525-457B-440E-9175-ACE507110DEC}"/>
    <dgm:cxn modelId="{2B5FC118-0100-41E5-A80F-48F898B560CC}" type="presOf" srcId="{13B1A2E1-82F2-4BDA-B067-0B40865AEC90}" destId="{491444DE-926C-41D8-A94C-37A5B4D09040}" srcOrd="0" destOrd="0" presId="urn:microsoft.com/office/officeart/2005/8/layout/vList3"/>
    <dgm:cxn modelId="{D4D8551F-FB36-4B6A-8AFA-ADAC255DB371}" type="presOf" srcId="{B852F798-8C7D-42F0-96FD-E02C26BA9821}" destId="{DAA99D18-0AA9-4D81-9E21-FD4EC9C027FF}" srcOrd="0" destOrd="0" presId="urn:microsoft.com/office/officeart/2005/8/layout/vList3"/>
    <dgm:cxn modelId="{568A7059-DAEA-4CEE-B5B1-337CD1C0BC82}" srcId="{B852F798-8C7D-42F0-96FD-E02C26BA9821}" destId="{C73C042B-C53C-4156-9168-A7E64BFFEFEA}" srcOrd="1" destOrd="0" parTransId="{E031E5ED-A3FB-4429-896D-065E816E566D}" sibTransId="{D7BBC775-B537-4C54-A3CC-9F27D9CFD002}"/>
    <dgm:cxn modelId="{CE61BF8A-D0AD-4702-94B7-0CFA0FCFE5A1}" type="presOf" srcId="{EF6871B1-A656-4381-86A9-9E7564E5943C}" destId="{DA46D554-67B5-4E97-91E0-1EAB479C6A50}" srcOrd="0" destOrd="0" presId="urn:microsoft.com/office/officeart/2005/8/layout/vList3"/>
    <dgm:cxn modelId="{1CE2A9C0-51D4-4562-BF51-A23D2B86A8DE}" srcId="{B852F798-8C7D-42F0-96FD-E02C26BA9821}" destId="{13B1A2E1-82F2-4BDA-B067-0B40865AEC90}" srcOrd="2" destOrd="0" parTransId="{B99FE403-5A24-4FF1-86FF-1CE1D10E63E0}" sibTransId="{2DE80A31-5138-4FB8-AB49-0C7BB65F8DA5}"/>
    <dgm:cxn modelId="{13A65BC4-A442-4AD3-AFD7-E7A0089939DB}" type="presOf" srcId="{C73C042B-C53C-4156-9168-A7E64BFFEFEA}" destId="{BD124618-6AE8-4349-B68D-D9D1ACDE9AD5}" srcOrd="0" destOrd="0" presId="urn:microsoft.com/office/officeart/2005/8/layout/vList3"/>
    <dgm:cxn modelId="{A634AAC0-9AE0-48C7-82EA-32B8FAA4E07B}" type="presParOf" srcId="{DAA99D18-0AA9-4D81-9E21-FD4EC9C027FF}" destId="{05541F72-9DE1-4DEB-908F-C90E7192F727}" srcOrd="0" destOrd="0" presId="urn:microsoft.com/office/officeart/2005/8/layout/vList3"/>
    <dgm:cxn modelId="{1E31BE71-70BF-47DA-9B07-A09D56F0B8AC}" type="presParOf" srcId="{05541F72-9DE1-4DEB-908F-C90E7192F727}" destId="{6A8D13B7-C66B-4C85-8AB6-80DF53EB3AED}" srcOrd="0" destOrd="0" presId="urn:microsoft.com/office/officeart/2005/8/layout/vList3"/>
    <dgm:cxn modelId="{36CB6F19-35D5-4B18-A766-A36994CE95CA}" type="presParOf" srcId="{05541F72-9DE1-4DEB-908F-C90E7192F727}" destId="{DA46D554-67B5-4E97-91E0-1EAB479C6A50}" srcOrd="1" destOrd="0" presId="urn:microsoft.com/office/officeart/2005/8/layout/vList3"/>
    <dgm:cxn modelId="{149696AF-5C1C-49F1-8C04-925D63507E6B}" type="presParOf" srcId="{DAA99D18-0AA9-4D81-9E21-FD4EC9C027FF}" destId="{11313FCB-6390-4CA9-899A-03C34DBD9696}" srcOrd="1" destOrd="0" presId="urn:microsoft.com/office/officeart/2005/8/layout/vList3"/>
    <dgm:cxn modelId="{26995E7D-2362-4E1E-829C-7726F8B083D5}" type="presParOf" srcId="{DAA99D18-0AA9-4D81-9E21-FD4EC9C027FF}" destId="{F54127AB-18DC-4497-93CB-8854ED420DE8}" srcOrd="2" destOrd="0" presId="urn:microsoft.com/office/officeart/2005/8/layout/vList3"/>
    <dgm:cxn modelId="{37F7B00F-A2E6-423D-B80B-540FF6504287}" type="presParOf" srcId="{F54127AB-18DC-4497-93CB-8854ED420DE8}" destId="{2F05C3AC-704D-48CB-8113-1C692DED9DC7}" srcOrd="0" destOrd="0" presId="urn:microsoft.com/office/officeart/2005/8/layout/vList3"/>
    <dgm:cxn modelId="{BA6952B9-0C6F-4862-8DA9-9B21379AAE70}" type="presParOf" srcId="{F54127AB-18DC-4497-93CB-8854ED420DE8}" destId="{BD124618-6AE8-4349-B68D-D9D1ACDE9AD5}" srcOrd="1" destOrd="0" presId="urn:microsoft.com/office/officeart/2005/8/layout/vList3"/>
    <dgm:cxn modelId="{FFD4E3C4-2DFB-44CC-A547-33AA22609007}" type="presParOf" srcId="{DAA99D18-0AA9-4D81-9E21-FD4EC9C027FF}" destId="{B2934BA8-95BF-4B2E-AF65-89CF99191FEC}" srcOrd="3" destOrd="0" presId="urn:microsoft.com/office/officeart/2005/8/layout/vList3"/>
    <dgm:cxn modelId="{182BCD0E-F684-445F-8829-9472D34EB185}" type="presParOf" srcId="{DAA99D18-0AA9-4D81-9E21-FD4EC9C027FF}" destId="{61518054-4753-41C2-922F-40665A81F5B2}" srcOrd="4" destOrd="0" presId="urn:microsoft.com/office/officeart/2005/8/layout/vList3"/>
    <dgm:cxn modelId="{457A6BBA-22DA-44D4-BD24-76250B5072F6}" type="presParOf" srcId="{61518054-4753-41C2-922F-40665A81F5B2}" destId="{6317AC57-61B7-4F51-8A3D-618D95E4BFD6}" srcOrd="0" destOrd="0" presId="urn:microsoft.com/office/officeart/2005/8/layout/vList3"/>
    <dgm:cxn modelId="{1776D3DF-A4FD-49FD-A99B-3393CFBD6305}" type="presParOf" srcId="{61518054-4753-41C2-922F-40665A81F5B2}" destId="{491444DE-926C-41D8-A94C-37A5B4D09040}"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144C239-19A4-4B99-A72B-C53455AD2D26}" type="doc">
      <dgm:prSet loTypeId="urn:microsoft.com/office/officeart/2005/8/layout/vList3" loCatId="list" qsTypeId="urn:microsoft.com/office/officeart/2005/8/quickstyle/simple5" qsCatId="simple" csTypeId="urn:microsoft.com/office/officeart/2005/8/colors/colorful3" csCatId="colorful" phldr="1"/>
      <dgm:spPr/>
      <dgm:t>
        <a:bodyPr/>
        <a:lstStyle/>
        <a:p>
          <a:endParaRPr lang="en-US"/>
        </a:p>
      </dgm:t>
    </dgm:pt>
    <dgm:pt modelId="{65D29E03-6296-4D25-B6F5-18804C8CCEB1}">
      <dgm:prSet custT="1"/>
      <dgm:spPr/>
      <dgm:t>
        <a:bodyPr/>
        <a:lstStyle/>
        <a:p>
          <a:pPr algn="l"/>
          <a:r>
            <a:rPr lang="en-US" sz="1400"/>
            <a:t>Improve financial advisory services.</a:t>
          </a:r>
        </a:p>
      </dgm:t>
    </dgm:pt>
    <dgm:pt modelId="{77668329-B033-42CD-9BE0-B92E430C407E}" type="parTrans" cxnId="{2A577909-C93A-4067-9C3E-FC2266E8AD52}">
      <dgm:prSet/>
      <dgm:spPr/>
      <dgm:t>
        <a:bodyPr/>
        <a:lstStyle/>
        <a:p>
          <a:pPr algn="l"/>
          <a:endParaRPr lang="en-US" sz="1600"/>
        </a:p>
      </dgm:t>
    </dgm:pt>
    <dgm:pt modelId="{B3BB4081-BAC1-4F7E-B2BC-018A026B2C08}" type="sibTrans" cxnId="{2A577909-C93A-4067-9C3E-FC2266E8AD52}">
      <dgm:prSet/>
      <dgm:spPr/>
      <dgm:t>
        <a:bodyPr/>
        <a:lstStyle/>
        <a:p>
          <a:pPr algn="l"/>
          <a:endParaRPr lang="en-US" sz="1600"/>
        </a:p>
      </dgm:t>
    </dgm:pt>
    <dgm:pt modelId="{2687C6A4-4A5F-4A6C-9600-3E5C8A44F9F4}">
      <dgm:prSet custT="1"/>
      <dgm:spPr>
        <a:solidFill>
          <a:srgbClr val="023C5B"/>
        </a:solidFill>
      </dgm:spPr>
      <dgm:t>
        <a:bodyPr/>
        <a:lstStyle/>
        <a:p>
          <a:pPr algn="l"/>
          <a:r>
            <a:rPr lang="en-US" sz="1400" dirty="0"/>
            <a:t>Empower the Kuwaiti financial market with enhanced liquidity, foster financial inclusion, and diversify the national economy.</a:t>
          </a:r>
        </a:p>
      </dgm:t>
    </dgm:pt>
    <dgm:pt modelId="{052974CF-09A6-4368-A214-870DE0B5320E}" type="parTrans" cxnId="{820BBDBD-C5F4-4F99-835B-25C780048B65}">
      <dgm:prSet/>
      <dgm:spPr/>
      <dgm:t>
        <a:bodyPr/>
        <a:lstStyle/>
        <a:p>
          <a:pPr algn="l"/>
          <a:endParaRPr lang="en-US" sz="1600"/>
        </a:p>
      </dgm:t>
    </dgm:pt>
    <dgm:pt modelId="{88C2ECBA-BD6F-41D4-B58F-F5EDD6001164}" type="sibTrans" cxnId="{820BBDBD-C5F4-4F99-835B-25C780048B65}">
      <dgm:prSet/>
      <dgm:spPr/>
      <dgm:t>
        <a:bodyPr/>
        <a:lstStyle/>
        <a:p>
          <a:pPr algn="l"/>
          <a:endParaRPr lang="en-US" sz="1600"/>
        </a:p>
      </dgm:t>
    </dgm:pt>
    <dgm:pt modelId="{369E8DC8-EEEB-4B3F-A60C-9D9182929647}">
      <dgm:prSet custT="1"/>
      <dgm:spPr>
        <a:solidFill>
          <a:srgbClr val="AD8100"/>
        </a:solidFill>
      </dgm:spPr>
      <dgm:t>
        <a:bodyPr/>
        <a:lstStyle/>
        <a:p>
          <a:pPr algn="l"/>
          <a:r>
            <a:rPr lang="en-US" sz="1400"/>
            <a:t>Enhance the financial viability of the service by expanding its reach to include small retail investors.</a:t>
          </a:r>
        </a:p>
      </dgm:t>
    </dgm:pt>
    <dgm:pt modelId="{8D83E271-13BD-4455-9F30-41E27D9FB878}" type="parTrans" cxnId="{2F12FF41-408E-4FB2-8A74-3B9D0CA34707}">
      <dgm:prSet/>
      <dgm:spPr/>
      <dgm:t>
        <a:bodyPr/>
        <a:lstStyle/>
        <a:p>
          <a:pPr algn="l"/>
          <a:endParaRPr lang="en-US" sz="1600"/>
        </a:p>
      </dgm:t>
    </dgm:pt>
    <dgm:pt modelId="{52336AF2-8F8F-4267-B0EE-7C4413AFB1D9}" type="sibTrans" cxnId="{2F12FF41-408E-4FB2-8A74-3B9D0CA34707}">
      <dgm:prSet/>
      <dgm:spPr/>
      <dgm:t>
        <a:bodyPr/>
        <a:lstStyle/>
        <a:p>
          <a:pPr algn="l"/>
          <a:endParaRPr lang="en-US" sz="1600"/>
        </a:p>
      </dgm:t>
    </dgm:pt>
    <dgm:pt modelId="{647E6CC6-3EF8-48E7-AA9B-8A74BFCF638A}" type="pres">
      <dgm:prSet presAssocID="{8144C239-19A4-4B99-A72B-C53455AD2D26}" presName="linearFlow" presStyleCnt="0">
        <dgm:presLayoutVars>
          <dgm:dir/>
          <dgm:resizeHandles val="exact"/>
        </dgm:presLayoutVars>
      </dgm:prSet>
      <dgm:spPr/>
    </dgm:pt>
    <dgm:pt modelId="{F2967111-8DCA-486A-B6D6-193415587B25}" type="pres">
      <dgm:prSet presAssocID="{65D29E03-6296-4D25-B6F5-18804C8CCEB1}" presName="composite" presStyleCnt="0"/>
      <dgm:spPr/>
    </dgm:pt>
    <dgm:pt modelId="{416D4B57-AC36-48A2-B337-971E8E62EC1D}" type="pres">
      <dgm:prSet presAssocID="{65D29E03-6296-4D25-B6F5-18804C8CCEB1}" presName="imgShp"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Arrow circle"/>
        </a:ext>
      </dgm:extLst>
    </dgm:pt>
    <dgm:pt modelId="{D81E6662-F7AC-4C6C-A7AB-8874A71DB53B}" type="pres">
      <dgm:prSet presAssocID="{65D29E03-6296-4D25-B6F5-18804C8CCEB1}" presName="txShp" presStyleLbl="node1" presStyleIdx="0" presStyleCnt="3">
        <dgm:presLayoutVars>
          <dgm:bulletEnabled val="1"/>
        </dgm:presLayoutVars>
      </dgm:prSet>
      <dgm:spPr/>
    </dgm:pt>
    <dgm:pt modelId="{08FB3877-9A37-4177-8336-1CC5B8F17650}" type="pres">
      <dgm:prSet presAssocID="{B3BB4081-BAC1-4F7E-B2BC-018A026B2C08}" presName="spacing" presStyleCnt="0"/>
      <dgm:spPr/>
    </dgm:pt>
    <dgm:pt modelId="{C8B359D4-729C-4335-8432-1193216D1491}" type="pres">
      <dgm:prSet presAssocID="{2687C6A4-4A5F-4A6C-9600-3E5C8A44F9F4}" presName="composite" presStyleCnt="0"/>
      <dgm:spPr/>
    </dgm:pt>
    <dgm:pt modelId="{2B764FE6-EB45-457B-9B35-816C2B227D5E}" type="pres">
      <dgm:prSet presAssocID="{2687C6A4-4A5F-4A6C-9600-3E5C8A44F9F4}" presName="imgShp" presStyleLbl="fgImgPlac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Users"/>
        </a:ext>
      </dgm:extLst>
    </dgm:pt>
    <dgm:pt modelId="{892B3D3A-0F22-4A1E-B0F9-2AA98A94A6E2}" type="pres">
      <dgm:prSet presAssocID="{2687C6A4-4A5F-4A6C-9600-3E5C8A44F9F4}" presName="txShp" presStyleLbl="node1" presStyleIdx="1" presStyleCnt="3">
        <dgm:presLayoutVars>
          <dgm:bulletEnabled val="1"/>
        </dgm:presLayoutVars>
      </dgm:prSet>
      <dgm:spPr/>
    </dgm:pt>
    <dgm:pt modelId="{C994AFBE-F0C5-4D07-AAD7-A6D0C2A50763}" type="pres">
      <dgm:prSet presAssocID="{88C2ECBA-BD6F-41D4-B58F-F5EDD6001164}" presName="spacing" presStyleCnt="0"/>
      <dgm:spPr/>
    </dgm:pt>
    <dgm:pt modelId="{A5A13DED-A60A-4C9C-BFCC-138E3836AB8F}" type="pres">
      <dgm:prSet presAssocID="{369E8DC8-EEEB-4B3F-A60C-9D9182929647}" presName="composite" presStyleCnt="0"/>
      <dgm:spPr/>
    </dgm:pt>
    <dgm:pt modelId="{76BA219C-D2A7-4161-887E-43AA93A6D692}" type="pres">
      <dgm:prSet presAssocID="{369E8DC8-EEEB-4B3F-A60C-9D9182929647}" presName="imgShp" presStyleLbl="fgImgPlace1" presStyleIdx="2" presStyleCnt="3"/>
      <dgm:spPr>
        <a:blipFill dpi="0"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6828" t="6828" r="6828" b="6828"/>
          </a:stretch>
        </a:blipFill>
      </dgm:spPr>
      <dgm:extLst>
        <a:ext uri="{E40237B7-FDA0-4F09-8148-C483321AD2D9}">
          <dgm14:cNvPr xmlns:dgm14="http://schemas.microsoft.com/office/drawing/2010/diagram" id="0" name="" descr="Money"/>
        </a:ext>
      </dgm:extLst>
    </dgm:pt>
    <dgm:pt modelId="{ED9E2475-B56F-4FD1-AA21-8EBB2BC7402A}" type="pres">
      <dgm:prSet presAssocID="{369E8DC8-EEEB-4B3F-A60C-9D9182929647}" presName="txShp" presStyleLbl="node1" presStyleIdx="2" presStyleCnt="3">
        <dgm:presLayoutVars>
          <dgm:bulletEnabled val="1"/>
        </dgm:presLayoutVars>
      </dgm:prSet>
      <dgm:spPr/>
    </dgm:pt>
  </dgm:ptLst>
  <dgm:cxnLst>
    <dgm:cxn modelId="{2A577909-C93A-4067-9C3E-FC2266E8AD52}" srcId="{8144C239-19A4-4B99-A72B-C53455AD2D26}" destId="{65D29E03-6296-4D25-B6F5-18804C8CCEB1}" srcOrd="0" destOrd="0" parTransId="{77668329-B033-42CD-9BE0-B92E430C407E}" sibTransId="{B3BB4081-BAC1-4F7E-B2BC-018A026B2C08}"/>
    <dgm:cxn modelId="{5A8DCE33-37AC-498E-8E28-D3AC639F970F}" type="presOf" srcId="{2687C6A4-4A5F-4A6C-9600-3E5C8A44F9F4}" destId="{892B3D3A-0F22-4A1E-B0F9-2AA98A94A6E2}" srcOrd="0" destOrd="0" presId="urn:microsoft.com/office/officeart/2005/8/layout/vList3"/>
    <dgm:cxn modelId="{8227DF3A-3316-4B92-8FD1-F8719A0BD410}" type="presOf" srcId="{369E8DC8-EEEB-4B3F-A60C-9D9182929647}" destId="{ED9E2475-B56F-4FD1-AA21-8EBB2BC7402A}" srcOrd="0" destOrd="0" presId="urn:microsoft.com/office/officeart/2005/8/layout/vList3"/>
    <dgm:cxn modelId="{2F12FF41-408E-4FB2-8A74-3B9D0CA34707}" srcId="{8144C239-19A4-4B99-A72B-C53455AD2D26}" destId="{369E8DC8-EEEB-4B3F-A60C-9D9182929647}" srcOrd="2" destOrd="0" parTransId="{8D83E271-13BD-4455-9F30-41E27D9FB878}" sibTransId="{52336AF2-8F8F-4267-B0EE-7C4413AFB1D9}"/>
    <dgm:cxn modelId="{0A347C4C-7EC4-45DD-A763-833446F4863E}" type="presOf" srcId="{8144C239-19A4-4B99-A72B-C53455AD2D26}" destId="{647E6CC6-3EF8-48E7-AA9B-8A74BFCF638A}" srcOrd="0" destOrd="0" presId="urn:microsoft.com/office/officeart/2005/8/layout/vList3"/>
    <dgm:cxn modelId="{CDBDAEA7-B87E-411F-A121-0CC063B5417C}" type="presOf" srcId="{65D29E03-6296-4D25-B6F5-18804C8CCEB1}" destId="{D81E6662-F7AC-4C6C-A7AB-8874A71DB53B}" srcOrd="0" destOrd="0" presId="urn:microsoft.com/office/officeart/2005/8/layout/vList3"/>
    <dgm:cxn modelId="{820BBDBD-C5F4-4F99-835B-25C780048B65}" srcId="{8144C239-19A4-4B99-A72B-C53455AD2D26}" destId="{2687C6A4-4A5F-4A6C-9600-3E5C8A44F9F4}" srcOrd="1" destOrd="0" parTransId="{052974CF-09A6-4368-A214-870DE0B5320E}" sibTransId="{88C2ECBA-BD6F-41D4-B58F-F5EDD6001164}"/>
    <dgm:cxn modelId="{C4FAADB3-4FE7-4669-BFAE-BC905D4C0453}" type="presParOf" srcId="{647E6CC6-3EF8-48E7-AA9B-8A74BFCF638A}" destId="{F2967111-8DCA-486A-B6D6-193415587B25}" srcOrd="0" destOrd="0" presId="urn:microsoft.com/office/officeart/2005/8/layout/vList3"/>
    <dgm:cxn modelId="{EBDE735B-737A-45BF-9FE2-655EEF514F06}" type="presParOf" srcId="{F2967111-8DCA-486A-B6D6-193415587B25}" destId="{416D4B57-AC36-48A2-B337-971E8E62EC1D}" srcOrd="0" destOrd="0" presId="urn:microsoft.com/office/officeart/2005/8/layout/vList3"/>
    <dgm:cxn modelId="{D15D5655-C871-48B8-878E-0F6282F7C813}" type="presParOf" srcId="{F2967111-8DCA-486A-B6D6-193415587B25}" destId="{D81E6662-F7AC-4C6C-A7AB-8874A71DB53B}" srcOrd="1" destOrd="0" presId="urn:microsoft.com/office/officeart/2005/8/layout/vList3"/>
    <dgm:cxn modelId="{A7485F1A-7CF1-4C71-BBBA-58F8E3AA8853}" type="presParOf" srcId="{647E6CC6-3EF8-48E7-AA9B-8A74BFCF638A}" destId="{08FB3877-9A37-4177-8336-1CC5B8F17650}" srcOrd="1" destOrd="0" presId="urn:microsoft.com/office/officeart/2005/8/layout/vList3"/>
    <dgm:cxn modelId="{979CD359-EE16-4FD4-9304-E65282467DC9}" type="presParOf" srcId="{647E6CC6-3EF8-48E7-AA9B-8A74BFCF638A}" destId="{C8B359D4-729C-4335-8432-1193216D1491}" srcOrd="2" destOrd="0" presId="urn:microsoft.com/office/officeart/2005/8/layout/vList3"/>
    <dgm:cxn modelId="{EA8E2167-3530-48C1-A5BD-DC8E742EBCE3}" type="presParOf" srcId="{C8B359D4-729C-4335-8432-1193216D1491}" destId="{2B764FE6-EB45-457B-9B35-816C2B227D5E}" srcOrd="0" destOrd="0" presId="urn:microsoft.com/office/officeart/2005/8/layout/vList3"/>
    <dgm:cxn modelId="{2EDF5B26-82BB-4A0B-83D6-80148CEAAC5F}" type="presParOf" srcId="{C8B359D4-729C-4335-8432-1193216D1491}" destId="{892B3D3A-0F22-4A1E-B0F9-2AA98A94A6E2}" srcOrd="1" destOrd="0" presId="urn:microsoft.com/office/officeart/2005/8/layout/vList3"/>
    <dgm:cxn modelId="{07BD2F82-1603-4DED-8482-2151E546DF26}" type="presParOf" srcId="{647E6CC6-3EF8-48E7-AA9B-8A74BFCF638A}" destId="{C994AFBE-F0C5-4D07-AAD7-A6D0C2A50763}" srcOrd="3" destOrd="0" presId="urn:microsoft.com/office/officeart/2005/8/layout/vList3"/>
    <dgm:cxn modelId="{59813EF1-847F-4B30-88C8-B817830E170F}" type="presParOf" srcId="{647E6CC6-3EF8-48E7-AA9B-8A74BFCF638A}" destId="{A5A13DED-A60A-4C9C-BFCC-138E3836AB8F}" srcOrd="4" destOrd="0" presId="urn:microsoft.com/office/officeart/2005/8/layout/vList3"/>
    <dgm:cxn modelId="{F0669A28-96BB-4B1C-8E21-BAC7E0F91948}" type="presParOf" srcId="{A5A13DED-A60A-4C9C-BFCC-138E3836AB8F}" destId="{76BA219C-D2A7-4161-887E-43AA93A6D692}" srcOrd="0" destOrd="0" presId="urn:microsoft.com/office/officeart/2005/8/layout/vList3"/>
    <dgm:cxn modelId="{6059AC40-5F43-4039-B2BD-101CDE1EBFE4}" type="presParOf" srcId="{A5A13DED-A60A-4C9C-BFCC-138E3836AB8F}" destId="{ED9E2475-B56F-4FD1-AA21-8EBB2BC7402A}" srcOrd="1" destOrd="0" presId="urn:microsoft.com/office/officeart/2005/8/layout/v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51154D-DF71-4273-B5C1-9A14B403820E}">
      <dsp:nvSpPr>
        <dsp:cNvPr id="0" name=""/>
        <dsp:cNvSpPr/>
      </dsp:nvSpPr>
      <dsp:spPr>
        <a:xfrm rot="10800000">
          <a:off x="0" y="2107884"/>
          <a:ext cx="10515600" cy="901125"/>
        </a:xfrm>
        <a:prstGeom prst="notchedRightArrow">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a:effectLst/>
      </dsp:spPr>
      <dsp:style>
        <a:lnRef idx="0">
          <a:scrgbClr r="0" g="0" b="0"/>
        </a:lnRef>
        <a:fillRef idx="0">
          <a:scrgbClr r="0" g="0" b="0"/>
        </a:fillRef>
        <a:effectRef idx="0">
          <a:scrgbClr r="0" g="0" b="0"/>
        </a:effectRef>
        <a:fontRef idx="minor">
          <a:schemeClr val="lt1"/>
        </a:fontRef>
      </dsp:style>
    </dsp:sp>
    <dsp:sp modelId="{18EAF8ED-6F15-4A78-963B-A0D66E250179}">
      <dsp:nvSpPr>
        <dsp:cNvPr id="0" name=""/>
        <dsp:cNvSpPr/>
      </dsp:nvSpPr>
      <dsp:spPr>
        <a:xfrm>
          <a:off x="9218569" y="0"/>
          <a:ext cx="1296222" cy="20467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b" anchorCtr="0">
          <a:noAutofit/>
        </a:bodyPr>
        <a:lstStyle/>
        <a:p>
          <a:pPr marL="0" lvl="0" indent="0" algn="ctr" defTabSz="533400">
            <a:lnSpc>
              <a:spcPct val="90000"/>
            </a:lnSpc>
            <a:spcBef>
              <a:spcPct val="0"/>
            </a:spcBef>
            <a:spcAft>
              <a:spcPct val="35000"/>
            </a:spcAft>
            <a:buNone/>
          </a:pPr>
          <a:r>
            <a:rPr lang="ar-KW" sz="1200" kern="1200" dirty="0"/>
            <a:t>(1858) أول كابل للتليغراف في المحيط الأطلسي </a:t>
          </a:r>
          <a:endParaRPr lang="en-US" sz="1200" kern="1200" dirty="0"/>
        </a:p>
      </dsp:txBody>
      <dsp:txXfrm>
        <a:off x="9218569" y="0"/>
        <a:ext cx="1296222" cy="2046757"/>
      </dsp:txXfrm>
    </dsp:sp>
    <dsp:sp modelId="{02A98749-0E8E-44B2-9D7B-ABA9C984A156}">
      <dsp:nvSpPr>
        <dsp:cNvPr id="0" name=""/>
        <dsp:cNvSpPr/>
      </dsp:nvSpPr>
      <dsp:spPr>
        <a:xfrm>
          <a:off x="9621586" y="2066043"/>
          <a:ext cx="511689" cy="511689"/>
        </a:xfrm>
        <a:prstGeom prst="ellips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1D4E1388-A148-43D9-BB69-CB6DA2CB4EE1}">
      <dsp:nvSpPr>
        <dsp:cNvPr id="0" name=""/>
        <dsp:cNvSpPr/>
      </dsp:nvSpPr>
      <dsp:spPr>
        <a:xfrm>
          <a:off x="7857535" y="3070136"/>
          <a:ext cx="1296222" cy="20467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ar-KW" sz="1200" kern="1200" dirty="0"/>
            <a:t>(1950) بطاقة </a:t>
          </a:r>
          <a:r>
            <a:rPr lang="en-US" sz="1200" kern="1200" dirty="0"/>
            <a:t>Diner’s Club</a:t>
          </a:r>
        </a:p>
      </dsp:txBody>
      <dsp:txXfrm>
        <a:off x="7857535" y="3070136"/>
        <a:ext cx="1296222" cy="2046757"/>
      </dsp:txXfrm>
    </dsp:sp>
    <dsp:sp modelId="{FEA20C8B-6204-4F08-842A-75E542242F34}">
      <dsp:nvSpPr>
        <dsp:cNvPr id="0" name=""/>
        <dsp:cNvSpPr/>
      </dsp:nvSpPr>
      <dsp:spPr>
        <a:xfrm>
          <a:off x="8282058" y="2506904"/>
          <a:ext cx="511689" cy="511689"/>
        </a:xfrm>
        <a:prstGeom prst="ellipse">
          <a:avLst/>
        </a:prstGeom>
        <a:gradFill rotWithShape="0">
          <a:gsLst>
            <a:gs pos="0">
              <a:schemeClr val="accent5">
                <a:hueOff val="-1225557"/>
                <a:satOff val="-1705"/>
                <a:lumOff val="-654"/>
                <a:alphaOff val="0"/>
                <a:satMod val="103000"/>
                <a:lumMod val="102000"/>
                <a:tint val="94000"/>
              </a:schemeClr>
            </a:gs>
            <a:gs pos="50000">
              <a:schemeClr val="accent5">
                <a:hueOff val="-1225557"/>
                <a:satOff val="-1705"/>
                <a:lumOff val="-654"/>
                <a:alphaOff val="0"/>
                <a:satMod val="110000"/>
                <a:lumMod val="100000"/>
                <a:shade val="100000"/>
              </a:schemeClr>
            </a:gs>
            <a:gs pos="100000">
              <a:schemeClr val="accent5">
                <a:hueOff val="-1225557"/>
                <a:satOff val="-1705"/>
                <a:lumOff val="-65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5BCDCCE-B063-4C68-88DE-94683620BD48}">
      <dsp:nvSpPr>
        <dsp:cNvPr id="0" name=""/>
        <dsp:cNvSpPr/>
      </dsp:nvSpPr>
      <dsp:spPr>
        <a:xfrm>
          <a:off x="6496502" y="0"/>
          <a:ext cx="1296222" cy="20467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b" anchorCtr="0">
          <a:noAutofit/>
        </a:bodyPr>
        <a:lstStyle/>
        <a:p>
          <a:pPr marL="0" lvl="0" indent="0" algn="ctr" defTabSz="533400">
            <a:lnSpc>
              <a:spcPct val="90000"/>
            </a:lnSpc>
            <a:spcBef>
              <a:spcPct val="0"/>
            </a:spcBef>
            <a:spcAft>
              <a:spcPct val="35000"/>
            </a:spcAft>
            <a:buNone/>
          </a:pPr>
          <a:r>
            <a:rPr lang="ar-KW" sz="1200" kern="1200" dirty="0"/>
            <a:t>(1967) دخول الصراف الآلي للخدمة</a:t>
          </a:r>
          <a:endParaRPr lang="en-US" sz="1200" kern="1200" dirty="0"/>
        </a:p>
      </dsp:txBody>
      <dsp:txXfrm>
        <a:off x="6496502" y="0"/>
        <a:ext cx="1296222" cy="2046757"/>
      </dsp:txXfrm>
    </dsp:sp>
    <dsp:sp modelId="{C122517C-305E-4AD7-8368-C1F3AE75519A}">
      <dsp:nvSpPr>
        <dsp:cNvPr id="0" name=""/>
        <dsp:cNvSpPr/>
      </dsp:nvSpPr>
      <dsp:spPr>
        <a:xfrm>
          <a:off x="6899519" y="2098300"/>
          <a:ext cx="511689" cy="511689"/>
        </a:xfrm>
        <a:prstGeom prst="ellipse">
          <a:avLst/>
        </a:prstGeom>
        <a:gradFill rotWithShape="0">
          <a:gsLst>
            <a:gs pos="0">
              <a:schemeClr val="accent5">
                <a:hueOff val="-2451115"/>
                <a:satOff val="-3409"/>
                <a:lumOff val="-1307"/>
                <a:alphaOff val="0"/>
                <a:satMod val="103000"/>
                <a:lumMod val="102000"/>
                <a:tint val="94000"/>
              </a:schemeClr>
            </a:gs>
            <a:gs pos="50000">
              <a:schemeClr val="accent5">
                <a:hueOff val="-2451115"/>
                <a:satOff val="-3409"/>
                <a:lumOff val="-1307"/>
                <a:alphaOff val="0"/>
                <a:satMod val="110000"/>
                <a:lumMod val="100000"/>
                <a:shade val="100000"/>
              </a:schemeClr>
            </a:gs>
            <a:gs pos="100000">
              <a:schemeClr val="accent5">
                <a:hueOff val="-2451115"/>
                <a:satOff val="-3409"/>
                <a:lumOff val="-130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ADB967A-E9D5-48D5-B4F3-1726B65259D9}">
      <dsp:nvSpPr>
        <dsp:cNvPr id="0" name=""/>
        <dsp:cNvSpPr/>
      </dsp:nvSpPr>
      <dsp:spPr>
        <a:xfrm>
          <a:off x="5135468" y="3070136"/>
          <a:ext cx="1296222" cy="20467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ar-KW" sz="1200" kern="1200" dirty="0"/>
            <a:t>  (1971) إنشاء سوق ناسداك  </a:t>
          </a:r>
          <a:endParaRPr lang="en-US" sz="1200" kern="1200" dirty="0"/>
        </a:p>
      </dsp:txBody>
      <dsp:txXfrm>
        <a:off x="5135468" y="3070136"/>
        <a:ext cx="1296222" cy="2046757"/>
      </dsp:txXfrm>
    </dsp:sp>
    <dsp:sp modelId="{D7DD5FB4-B4F0-4C83-919F-190E2AA00CD8}">
      <dsp:nvSpPr>
        <dsp:cNvPr id="0" name=""/>
        <dsp:cNvSpPr/>
      </dsp:nvSpPr>
      <dsp:spPr>
        <a:xfrm>
          <a:off x="5506234" y="2517655"/>
          <a:ext cx="511689" cy="511689"/>
        </a:xfrm>
        <a:prstGeom prst="ellipse">
          <a:avLst/>
        </a:prstGeom>
        <a:solidFill>
          <a:srgbClr val="00B0F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7364950B-8882-4EA4-9400-DC29EC9D9791}">
      <dsp:nvSpPr>
        <dsp:cNvPr id="0" name=""/>
        <dsp:cNvSpPr/>
      </dsp:nvSpPr>
      <dsp:spPr>
        <a:xfrm>
          <a:off x="3774435" y="0"/>
          <a:ext cx="1296222" cy="20467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b" anchorCtr="0">
          <a:noAutofit/>
        </a:bodyPr>
        <a:lstStyle/>
        <a:p>
          <a:pPr marL="0" lvl="0" indent="0" algn="ctr" defTabSz="533400">
            <a:lnSpc>
              <a:spcPct val="90000"/>
            </a:lnSpc>
            <a:spcBef>
              <a:spcPct val="0"/>
            </a:spcBef>
            <a:spcAft>
              <a:spcPct val="35000"/>
            </a:spcAft>
            <a:buNone/>
          </a:pPr>
          <a:r>
            <a:rPr lang="ar-KW" sz="1200" kern="1200" dirty="0"/>
            <a:t>(1998) إطلاق خدمة </a:t>
          </a:r>
          <a:r>
            <a:rPr lang="en-US" sz="1200" kern="1200" dirty="0"/>
            <a:t>PayPal</a:t>
          </a:r>
        </a:p>
      </dsp:txBody>
      <dsp:txXfrm>
        <a:off x="3774435" y="0"/>
        <a:ext cx="1296222" cy="2046757"/>
      </dsp:txXfrm>
    </dsp:sp>
    <dsp:sp modelId="{3BB4B4CF-FC5F-4C6A-A109-8461BEC890FC}">
      <dsp:nvSpPr>
        <dsp:cNvPr id="0" name=""/>
        <dsp:cNvSpPr/>
      </dsp:nvSpPr>
      <dsp:spPr>
        <a:xfrm>
          <a:off x="4166701" y="2087549"/>
          <a:ext cx="511689" cy="511689"/>
        </a:xfrm>
        <a:prstGeom prst="ellipse">
          <a:avLst/>
        </a:prstGeom>
        <a:gradFill rotWithShape="0">
          <a:gsLst>
            <a:gs pos="0">
              <a:schemeClr val="accent5">
                <a:hueOff val="-4902230"/>
                <a:satOff val="-6819"/>
                <a:lumOff val="-2615"/>
                <a:alphaOff val="0"/>
                <a:satMod val="103000"/>
                <a:lumMod val="102000"/>
                <a:tint val="94000"/>
              </a:schemeClr>
            </a:gs>
            <a:gs pos="50000">
              <a:schemeClr val="accent5">
                <a:hueOff val="-4902230"/>
                <a:satOff val="-6819"/>
                <a:lumOff val="-2615"/>
                <a:alphaOff val="0"/>
                <a:satMod val="110000"/>
                <a:lumMod val="100000"/>
                <a:shade val="100000"/>
              </a:schemeClr>
            </a:gs>
            <a:gs pos="100000">
              <a:schemeClr val="accent5">
                <a:hueOff val="-4902230"/>
                <a:satOff val="-6819"/>
                <a:lumOff val="-261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CA74201-DFEE-411B-81C7-E22DCE231B7A}">
      <dsp:nvSpPr>
        <dsp:cNvPr id="0" name=""/>
        <dsp:cNvSpPr/>
      </dsp:nvSpPr>
      <dsp:spPr>
        <a:xfrm>
          <a:off x="2413402" y="3070136"/>
          <a:ext cx="1296222" cy="20467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ar-KW" sz="1200" kern="1200" dirty="0"/>
            <a:t>(2009) إطلاق عملة </a:t>
          </a:r>
          <a:r>
            <a:rPr lang="ar-KW" sz="1200" kern="1200" dirty="0" err="1"/>
            <a:t>البيتكوين</a:t>
          </a:r>
          <a:r>
            <a:rPr lang="ar-KW" sz="1200" kern="1200" dirty="0"/>
            <a:t> المشفرة</a:t>
          </a:r>
          <a:endParaRPr lang="en-US" sz="1200" kern="1200" dirty="0"/>
        </a:p>
      </dsp:txBody>
      <dsp:txXfrm>
        <a:off x="2413402" y="3070136"/>
        <a:ext cx="1296222" cy="2046757"/>
      </dsp:txXfrm>
    </dsp:sp>
    <dsp:sp modelId="{D951EACD-4C42-455E-A51A-D3C9B8E9DC73}">
      <dsp:nvSpPr>
        <dsp:cNvPr id="0" name=""/>
        <dsp:cNvSpPr/>
      </dsp:nvSpPr>
      <dsp:spPr>
        <a:xfrm>
          <a:off x="2794917" y="2474647"/>
          <a:ext cx="511689" cy="511689"/>
        </a:xfrm>
        <a:prstGeom prst="ellipse">
          <a:avLst/>
        </a:prstGeom>
        <a:solidFill>
          <a:schemeClr val="accent6">
            <a:lumMod val="40000"/>
            <a:lumOff val="6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79615CAB-8EA7-446D-8548-81AFFBAC40BF}">
      <dsp:nvSpPr>
        <dsp:cNvPr id="0" name=""/>
        <dsp:cNvSpPr/>
      </dsp:nvSpPr>
      <dsp:spPr>
        <a:xfrm>
          <a:off x="1052368" y="0"/>
          <a:ext cx="1296222" cy="20467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b" anchorCtr="0">
          <a:noAutofit/>
        </a:bodyPr>
        <a:lstStyle/>
        <a:p>
          <a:pPr marL="0" lvl="0" indent="0" algn="ctr" defTabSz="533400">
            <a:lnSpc>
              <a:spcPct val="90000"/>
            </a:lnSpc>
            <a:spcBef>
              <a:spcPct val="0"/>
            </a:spcBef>
            <a:spcAft>
              <a:spcPct val="35000"/>
            </a:spcAft>
            <a:buNone/>
          </a:pPr>
          <a:r>
            <a:rPr lang="ar-KW" sz="1200" kern="1200" dirty="0"/>
            <a:t>(الوقت الحالي) الذكاء الاصطناعي وتعلم الآلة</a:t>
          </a:r>
          <a:endParaRPr lang="en-US" sz="1200" kern="1200" dirty="0"/>
        </a:p>
      </dsp:txBody>
      <dsp:txXfrm>
        <a:off x="1052368" y="0"/>
        <a:ext cx="1296222" cy="2046757"/>
      </dsp:txXfrm>
    </dsp:sp>
    <dsp:sp modelId="{E0DEDF8A-1577-4EA9-AA22-9EFFFF0DB9C4}">
      <dsp:nvSpPr>
        <dsp:cNvPr id="0" name=""/>
        <dsp:cNvSpPr/>
      </dsp:nvSpPr>
      <dsp:spPr>
        <a:xfrm>
          <a:off x="1455385" y="2076793"/>
          <a:ext cx="511689" cy="511689"/>
        </a:xfrm>
        <a:prstGeom prst="ellipse">
          <a:avLst/>
        </a:prstGeom>
        <a:gradFill rotWithShape="0">
          <a:gsLst>
            <a:gs pos="0">
              <a:schemeClr val="accent5">
                <a:hueOff val="-7353344"/>
                <a:satOff val="-10228"/>
                <a:lumOff val="-3922"/>
                <a:alphaOff val="0"/>
                <a:satMod val="103000"/>
                <a:lumMod val="102000"/>
                <a:tint val="94000"/>
              </a:schemeClr>
            </a:gs>
            <a:gs pos="50000">
              <a:schemeClr val="accent5">
                <a:hueOff val="-7353344"/>
                <a:satOff val="-10228"/>
                <a:lumOff val="-3922"/>
                <a:alphaOff val="0"/>
                <a:satMod val="110000"/>
                <a:lumMod val="100000"/>
                <a:shade val="100000"/>
              </a:schemeClr>
            </a:gs>
            <a:gs pos="100000">
              <a:schemeClr val="accent5">
                <a:hueOff val="-7353344"/>
                <a:satOff val="-10228"/>
                <a:lumOff val="-392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46D554-67B5-4E97-91E0-1EAB479C6A50}">
      <dsp:nvSpPr>
        <dsp:cNvPr id="0" name=""/>
        <dsp:cNvSpPr/>
      </dsp:nvSpPr>
      <dsp:spPr>
        <a:xfrm>
          <a:off x="757252" y="676"/>
          <a:ext cx="3996832" cy="997872"/>
        </a:xfrm>
        <a:prstGeom prst="homePlat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5344" tIns="45720" rIns="440034" bIns="45720" numCol="1" spcCol="1270" anchor="ctr" anchorCtr="0">
          <a:noAutofit/>
        </a:bodyPr>
        <a:lstStyle/>
        <a:p>
          <a:pPr marL="0" lvl="0" indent="0" algn="r" defTabSz="533400" rtl="1">
            <a:lnSpc>
              <a:spcPct val="90000"/>
            </a:lnSpc>
            <a:spcBef>
              <a:spcPct val="0"/>
            </a:spcBef>
            <a:spcAft>
              <a:spcPct val="35000"/>
            </a:spcAft>
            <a:buNone/>
          </a:pPr>
          <a:r>
            <a:rPr lang="ar-KW" sz="1200" kern="1200">
              <a:cs typeface="mohammad bold art 1" pitchFamily="2" charset="-78"/>
            </a:rPr>
            <a:t>تطوير خدمة الاستشارات المالية.</a:t>
          </a:r>
          <a:endParaRPr lang="en-US" sz="1200" kern="1200">
            <a:cs typeface="mohammad bold art 1" pitchFamily="2" charset="-78"/>
          </a:endParaRPr>
        </a:p>
      </dsp:txBody>
      <dsp:txXfrm>
        <a:off x="757252" y="676"/>
        <a:ext cx="3747364" cy="997872"/>
      </dsp:txXfrm>
    </dsp:sp>
    <dsp:sp modelId="{6A8D13B7-C66B-4C85-8AB6-80DF53EB3AED}">
      <dsp:nvSpPr>
        <dsp:cNvPr id="0" name=""/>
        <dsp:cNvSpPr/>
      </dsp:nvSpPr>
      <dsp:spPr>
        <a:xfrm>
          <a:off x="4255148" y="676"/>
          <a:ext cx="997872" cy="997872"/>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BD124618-6AE8-4349-B68D-D9D1ACDE9AD5}">
      <dsp:nvSpPr>
        <dsp:cNvPr id="0" name=""/>
        <dsp:cNvSpPr/>
      </dsp:nvSpPr>
      <dsp:spPr>
        <a:xfrm>
          <a:off x="757252" y="1296422"/>
          <a:ext cx="3996832" cy="997872"/>
        </a:xfrm>
        <a:prstGeom prst="homePlate">
          <a:avLst/>
        </a:prstGeom>
        <a:solidFill>
          <a:schemeClr val="tx2">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5344" tIns="45720" rIns="440034" bIns="45720" numCol="1" spcCol="1270" anchor="ctr" anchorCtr="0">
          <a:noAutofit/>
        </a:bodyPr>
        <a:lstStyle/>
        <a:p>
          <a:pPr marL="0" lvl="0" indent="0" algn="r" defTabSz="533400" rtl="1">
            <a:lnSpc>
              <a:spcPct val="90000"/>
            </a:lnSpc>
            <a:spcBef>
              <a:spcPct val="0"/>
            </a:spcBef>
            <a:spcAft>
              <a:spcPct val="35000"/>
            </a:spcAft>
            <a:buNone/>
          </a:pPr>
          <a:r>
            <a:rPr lang="ar-KW" sz="1200" kern="1200" dirty="0">
              <a:cs typeface="mohammad bold art 1" pitchFamily="2" charset="-78"/>
            </a:rPr>
            <a:t>الإسهام في تعزيز مستوى سيولة السوق، وتحقيق الشمول المالي، وتنويع الاقتصاد الوطني.</a:t>
          </a:r>
          <a:endParaRPr lang="en-US" sz="1200" kern="1200" dirty="0">
            <a:cs typeface="mohammad bold art 1" pitchFamily="2" charset="-78"/>
          </a:endParaRPr>
        </a:p>
      </dsp:txBody>
      <dsp:txXfrm>
        <a:off x="757252" y="1296422"/>
        <a:ext cx="3747364" cy="997872"/>
      </dsp:txXfrm>
    </dsp:sp>
    <dsp:sp modelId="{2F05C3AC-704D-48CB-8113-1C692DED9DC7}">
      <dsp:nvSpPr>
        <dsp:cNvPr id="0" name=""/>
        <dsp:cNvSpPr/>
      </dsp:nvSpPr>
      <dsp:spPr>
        <a:xfrm>
          <a:off x="4255148" y="1296422"/>
          <a:ext cx="997872" cy="997872"/>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491444DE-926C-41D8-A94C-37A5B4D09040}">
      <dsp:nvSpPr>
        <dsp:cNvPr id="0" name=""/>
        <dsp:cNvSpPr/>
      </dsp:nvSpPr>
      <dsp:spPr>
        <a:xfrm>
          <a:off x="757252" y="2592167"/>
          <a:ext cx="3996832" cy="997872"/>
        </a:xfrm>
        <a:prstGeom prst="homePlate">
          <a:avLst/>
        </a:prstGeom>
        <a:solidFill>
          <a:srgbClr val="AD810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5344" tIns="45720" rIns="440034" bIns="45720" numCol="1" spcCol="1270" anchor="ctr" anchorCtr="0">
          <a:noAutofit/>
        </a:bodyPr>
        <a:lstStyle/>
        <a:p>
          <a:pPr marL="0" lvl="0" indent="0" algn="r" defTabSz="533400" rtl="1">
            <a:lnSpc>
              <a:spcPct val="90000"/>
            </a:lnSpc>
            <a:spcBef>
              <a:spcPct val="0"/>
            </a:spcBef>
            <a:spcAft>
              <a:spcPct val="35000"/>
            </a:spcAft>
            <a:buNone/>
          </a:pPr>
          <a:r>
            <a:rPr lang="ar-KW" sz="1200" kern="1200" dirty="0">
              <a:cs typeface="mohammad bold art 1" pitchFamily="2" charset="-78"/>
            </a:rPr>
            <a:t>جعل الخدمة أكثر جدوى مادياً من خلال إتاحة الحصول عليها لصغار المستثمرين.</a:t>
          </a:r>
          <a:endParaRPr lang="en-US" sz="1200" kern="1200" dirty="0">
            <a:cs typeface="mohammad bold art 1" pitchFamily="2" charset="-78"/>
          </a:endParaRPr>
        </a:p>
      </dsp:txBody>
      <dsp:txXfrm>
        <a:off x="757252" y="2592167"/>
        <a:ext cx="3747364" cy="997872"/>
      </dsp:txXfrm>
    </dsp:sp>
    <dsp:sp modelId="{6317AC57-61B7-4F51-8A3D-618D95E4BFD6}">
      <dsp:nvSpPr>
        <dsp:cNvPr id="0" name=""/>
        <dsp:cNvSpPr/>
      </dsp:nvSpPr>
      <dsp:spPr>
        <a:xfrm>
          <a:off x="4255148" y="2592167"/>
          <a:ext cx="997872" cy="997872"/>
        </a:xfrm>
        <a:prstGeom prst="ellipse">
          <a:avLst/>
        </a:prstGeom>
        <a:blipFill dpi="0" rotWithShape="1">
          <a:blip xmlns:r="http://schemas.openxmlformats.org/officeDocument/2006/relationships" r:embed="rId5">
            <a:extLst>
              <a:ext uri="{96DAC541-7B7A-43D3-8B79-37D633B846F1}">
                <asvg:svgBlip xmlns:asvg="http://schemas.microsoft.com/office/drawing/2016/SVG/main" r:embed="rId6"/>
              </a:ext>
            </a:extLst>
          </a:blip>
          <a:srcRect/>
          <a:stretch>
            <a:fillRect l="8765" t="8765" r="8765" b="8765"/>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1E6662-F7AC-4C6C-A7AB-8874A71DB53B}">
      <dsp:nvSpPr>
        <dsp:cNvPr id="0" name=""/>
        <dsp:cNvSpPr/>
      </dsp:nvSpPr>
      <dsp:spPr>
        <a:xfrm rot="10800000">
          <a:off x="1158020" y="2846"/>
          <a:ext cx="3546406" cy="1059010"/>
        </a:xfrm>
        <a:prstGeom prst="homePlat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66994" tIns="53340" rIns="99568" bIns="53340" numCol="1" spcCol="1270" anchor="ctr" anchorCtr="0">
          <a:noAutofit/>
        </a:bodyPr>
        <a:lstStyle/>
        <a:p>
          <a:pPr marL="0" lvl="0" indent="0" algn="l" defTabSz="622300">
            <a:lnSpc>
              <a:spcPct val="90000"/>
            </a:lnSpc>
            <a:spcBef>
              <a:spcPct val="0"/>
            </a:spcBef>
            <a:spcAft>
              <a:spcPct val="35000"/>
            </a:spcAft>
            <a:buNone/>
          </a:pPr>
          <a:r>
            <a:rPr lang="en-US" sz="1400" kern="1200"/>
            <a:t>Improve financial advisory services.</a:t>
          </a:r>
        </a:p>
      </dsp:txBody>
      <dsp:txXfrm rot="10800000">
        <a:off x="1422772" y="2846"/>
        <a:ext cx="3281654" cy="1059010"/>
      </dsp:txXfrm>
    </dsp:sp>
    <dsp:sp modelId="{416D4B57-AC36-48A2-B337-971E8E62EC1D}">
      <dsp:nvSpPr>
        <dsp:cNvPr id="0" name=""/>
        <dsp:cNvSpPr/>
      </dsp:nvSpPr>
      <dsp:spPr>
        <a:xfrm>
          <a:off x="628515" y="2846"/>
          <a:ext cx="1059010" cy="1059010"/>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892B3D3A-0F22-4A1E-B0F9-2AA98A94A6E2}">
      <dsp:nvSpPr>
        <dsp:cNvPr id="0" name=""/>
        <dsp:cNvSpPr/>
      </dsp:nvSpPr>
      <dsp:spPr>
        <a:xfrm rot="10800000">
          <a:off x="1158020" y="1377980"/>
          <a:ext cx="3546406" cy="1059010"/>
        </a:xfrm>
        <a:prstGeom prst="homePlate">
          <a:avLst/>
        </a:prstGeom>
        <a:solidFill>
          <a:srgbClr val="023C5B"/>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66994" tIns="53340" rIns="99568" bIns="53340" numCol="1" spcCol="1270" anchor="ctr" anchorCtr="0">
          <a:noAutofit/>
        </a:bodyPr>
        <a:lstStyle/>
        <a:p>
          <a:pPr marL="0" lvl="0" indent="0" algn="l" defTabSz="622300">
            <a:lnSpc>
              <a:spcPct val="90000"/>
            </a:lnSpc>
            <a:spcBef>
              <a:spcPct val="0"/>
            </a:spcBef>
            <a:spcAft>
              <a:spcPct val="35000"/>
            </a:spcAft>
            <a:buNone/>
          </a:pPr>
          <a:r>
            <a:rPr lang="en-US" sz="1400" kern="1200" dirty="0"/>
            <a:t>Empower the Kuwaiti financial market with enhanced liquidity, foster financial inclusion, and diversify the national economy.</a:t>
          </a:r>
        </a:p>
      </dsp:txBody>
      <dsp:txXfrm rot="10800000">
        <a:off x="1422772" y="1377980"/>
        <a:ext cx="3281654" cy="1059010"/>
      </dsp:txXfrm>
    </dsp:sp>
    <dsp:sp modelId="{2B764FE6-EB45-457B-9B35-816C2B227D5E}">
      <dsp:nvSpPr>
        <dsp:cNvPr id="0" name=""/>
        <dsp:cNvSpPr/>
      </dsp:nvSpPr>
      <dsp:spPr>
        <a:xfrm>
          <a:off x="628515" y="1377980"/>
          <a:ext cx="1059010" cy="1059010"/>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ED9E2475-B56F-4FD1-AA21-8EBB2BC7402A}">
      <dsp:nvSpPr>
        <dsp:cNvPr id="0" name=""/>
        <dsp:cNvSpPr/>
      </dsp:nvSpPr>
      <dsp:spPr>
        <a:xfrm rot="10800000">
          <a:off x="1158020" y="2753113"/>
          <a:ext cx="3546406" cy="1059010"/>
        </a:xfrm>
        <a:prstGeom prst="homePlate">
          <a:avLst/>
        </a:prstGeom>
        <a:solidFill>
          <a:srgbClr val="AD810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66994" tIns="53340" rIns="99568" bIns="53340" numCol="1" spcCol="1270" anchor="ctr" anchorCtr="0">
          <a:noAutofit/>
        </a:bodyPr>
        <a:lstStyle/>
        <a:p>
          <a:pPr marL="0" lvl="0" indent="0" algn="l" defTabSz="622300">
            <a:lnSpc>
              <a:spcPct val="90000"/>
            </a:lnSpc>
            <a:spcBef>
              <a:spcPct val="0"/>
            </a:spcBef>
            <a:spcAft>
              <a:spcPct val="35000"/>
            </a:spcAft>
            <a:buNone/>
          </a:pPr>
          <a:r>
            <a:rPr lang="en-US" sz="1400" kern="1200"/>
            <a:t>Enhance the financial viability of the service by expanding its reach to include small retail investors.</a:t>
          </a:r>
        </a:p>
      </dsp:txBody>
      <dsp:txXfrm rot="10800000">
        <a:off x="1422772" y="2753113"/>
        <a:ext cx="3281654" cy="1059010"/>
      </dsp:txXfrm>
    </dsp:sp>
    <dsp:sp modelId="{76BA219C-D2A7-4161-887E-43AA93A6D692}">
      <dsp:nvSpPr>
        <dsp:cNvPr id="0" name=""/>
        <dsp:cNvSpPr/>
      </dsp:nvSpPr>
      <dsp:spPr>
        <a:xfrm>
          <a:off x="628515" y="2753113"/>
          <a:ext cx="1059010" cy="1059010"/>
        </a:xfrm>
        <a:prstGeom prst="ellipse">
          <a:avLst/>
        </a:prstGeom>
        <a:blipFill dpi="0"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6828" t="6828" r="6828" b="6828"/>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1440" tIns="45720" rIns="91440" bIns="45720" rtlCol="0"/>
          <a:lstStyle>
            <a:lvl1pPr algn="r">
              <a:defRPr sz="1200"/>
            </a:lvl1pPr>
          </a:lstStyle>
          <a:p>
            <a:fld id="{306778BD-22E6-F747-AD07-2627F21FB412}" type="datetimeFigureOut">
              <a:rPr lang="en-US" smtClean="0"/>
              <a:t>22/11/2023</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041" y="4473893"/>
            <a:ext cx="5608320" cy="366045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1440" tIns="45720" rIns="91440" bIns="45720" rtlCol="0" anchor="b"/>
          <a:lstStyle>
            <a:lvl1pPr algn="r">
              <a:defRPr sz="1200"/>
            </a:lvl1pPr>
          </a:lstStyle>
          <a:p>
            <a:fld id="{8D5C6C5B-01DE-924F-9529-1A8D066B2C73}" type="slidenum">
              <a:rPr lang="en-US" smtClean="0"/>
              <a:t>‹#›</a:t>
            </a:fld>
            <a:endParaRPr lang="en-US"/>
          </a:p>
        </p:txBody>
      </p:sp>
    </p:spTree>
    <p:extLst>
      <p:ext uri="{BB962C8B-B14F-4D97-AF65-F5344CB8AC3E}">
        <p14:creationId xmlns:p14="http://schemas.microsoft.com/office/powerpoint/2010/main" val="676003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D5C6C5B-01DE-924F-9529-1A8D066B2C73}" type="slidenum">
              <a:rPr lang="en-US" smtClean="0"/>
              <a:t>1</a:t>
            </a:fld>
            <a:endParaRPr lang="en-US"/>
          </a:p>
        </p:txBody>
      </p:sp>
    </p:spTree>
    <p:extLst>
      <p:ext uri="{BB962C8B-B14F-4D97-AF65-F5344CB8AC3E}">
        <p14:creationId xmlns:p14="http://schemas.microsoft.com/office/powerpoint/2010/main" val="11368211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r-KW"/>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10/05/1445</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39879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10/05/1445</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4298273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ar-KW"/>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10/05/1445</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08616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10/05/1445</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71589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r-KW"/>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6584352-4896-44F0-A209-39C488F0A516}" type="datetimeFigureOut">
              <a:rPr lang="ar-KW" smtClean="0"/>
              <a:t>10/05/1445</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926815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5" name="Date Placeholder 4"/>
          <p:cNvSpPr>
            <a:spLocks noGrp="1"/>
          </p:cNvSpPr>
          <p:nvPr>
            <p:ph type="dt" sz="half" idx="10"/>
          </p:nvPr>
        </p:nvSpPr>
        <p:spPr/>
        <p:txBody>
          <a:bodyPr/>
          <a:lstStyle/>
          <a:p>
            <a:fld id="{A6584352-4896-44F0-A209-39C488F0A516}" type="datetimeFigureOut">
              <a:rPr lang="ar-KW" smtClean="0"/>
              <a:t>10/05/1445</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035341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ar-KW"/>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7" name="Date Placeholder 6"/>
          <p:cNvSpPr>
            <a:spLocks noGrp="1"/>
          </p:cNvSpPr>
          <p:nvPr>
            <p:ph type="dt" sz="half" idx="10"/>
          </p:nvPr>
        </p:nvSpPr>
        <p:spPr/>
        <p:txBody>
          <a:bodyPr/>
          <a:lstStyle/>
          <a:p>
            <a:fld id="{A6584352-4896-44F0-A209-39C488F0A516}" type="datetimeFigureOut">
              <a:rPr lang="ar-KW" smtClean="0"/>
              <a:t>10/05/1445</a:t>
            </a:fld>
            <a:endParaRPr lang="ar-KW"/>
          </a:p>
        </p:txBody>
      </p:sp>
      <p:sp>
        <p:nvSpPr>
          <p:cNvPr id="8" name="Footer Placeholder 7"/>
          <p:cNvSpPr>
            <a:spLocks noGrp="1"/>
          </p:cNvSpPr>
          <p:nvPr>
            <p:ph type="ftr" sz="quarter" idx="11"/>
          </p:nvPr>
        </p:nvSpPr>
        <p:spPr/>
        <p:txBody>
          <a:bodyPr/>
          <a:lstStyle/>
          <a:p>
            <a:endParaRPr lang="ar-KW"/>
          </a:p>
        </p:txBody>
      </p:sp>
      <p:sp>
        <p:nvSpPr>
          <p:cNvPr id="9" name="Slide Number Placeholder 8"/>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31335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Date Placeholder 2"/>
          <p:cNvSpPr>
            <a:spLocks noGrp="1"/>
          </p:cNvSpPr>
          <p:nvPr>
            <p:ph type="dt" sz="half" idx="10"/>
          </p:nvPr>
        </p:nvSpPr>
        <p:spPr/>
        <p:txBody>
          <a:bodyPr/>
          <a:lstStyle/>
          <a:p>
            <a:fld id="{A6584352-4896-44F0-A209-39C488F0A516}" type="datetimeFigureOut">
              <a:rPr lang="ar-KW" smtClean="0"/>
              <a:t>10/05/1445</a:t>
            </a:fld>
            <a:endParaRPr lang="ar-KW"/>
          </a:p>
        </p:txBody>
      </p:sp>
      <p:sp>
        <p:nvSpPr>
          <p:cNvPr id="4" name="Footer Placeholder 3"/>
          <p:cNvSpPr>
            <a:spLocks noGrp="1"/>
          </p:cNvSpPr>
          <p:nvPr>
            <p:ph type="ftr" sz="quarter" idx="11"/>
          </p:nvPr>
        </p:nvSpPr>
        <p:spPr/>
        <p:txBody>
          <a:bodyPr/>
          <a:lstStyle/>
          <a:p>
            <a:endParaRPr lang="ar-KW"/>
          </a:p>
        </p:txBody>
      </p:sp>
      <p:sp>
        <p:nvSpPr>
          <p:cNvPr id="5" name="Slide Number Placeholder 4"/>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212091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584352-4896-44F0-A209-39C488F0A516}" type="datetimeFigureOut">
              <a:rPr lang="ar-KW" smtClean="0"/>
              <a:t>10/05/1445</a:t>
            </a:fld>
            <a:endParaRPr lang="ar-KW"/>
          </a:p>
        </p:txBody>
      </p:sp>
      <p:sp>
        <p:nvSpPr>
          <p:cNvPr id="3" name="Footer Placeholder 2"/>
          <p:cNvSpPr>
            <a:spLocks noGrp="1"/>
          </p:cNvSpPr>
          <p:nvPr>
            <p:ph type="ftr" sz="quarter" idx="11"/>
          </p:nvPr>
        </p:nvSpPr>
        <p:spPr/>
        <p:txBody>
          <a:bodyPr/>
          <a:lstStyle/>
          <a:p>
            <a:endParaRPr lang="ar-KW"/>
          </a:p>
        </p:txBody>
      </p:sp>
      <p:sp>
        <p:nvSpPr>
          <p:cNvPr id="4" name="Slide Number Placeholder 3"/>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276751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KW"/>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6584352-4896-44F0-A209-39C488F0A516}" type="datetimeFigureOut">
              <a:rPr lang="ar-KW" smtClean="0"/>
              <a:t>10/05/1445</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3158060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KW"/>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KW"/>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6584352-4896-44F0-A209-39C488F0A516}" type="datetimeFigureOut">
              <a:rPr lang="ar-KW" smtClean="0"/>
              <a:t>10/05/1445</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56146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r-KW"/>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584352-4896-44F0-A209-39C488F0A516}" type="datetimeFigureOut">
              <a:rPr lang="ar-KW" smtClean="0"/>
              <a:t>10/05/1445</a:t>
            </a:fld>
            <a:endParaRPr lang="ar-KW"/>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KW"/>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17D6B5-4F74-419E-BB4B-29ED9B35EF7E}" type="slidenum">
              <a:rPr lang="ar-KW" smtClean="0"/>
              <a:t>‹#›</a:t>
            </a:fld>
            <a:endParaRPr lang="ar-KW"/>
          </a:p>
        </p:txBody>
      </p:sp>
    </p:spTree>
    <p:extLst>
      <p:ext uri="{BB962C8B-B14F-4D97-AF65-F5344CB8AC3E}">
        <p14:creationId xmlns:p14="http://schemas.microsoft.com/office/powerpoint/2010/main" val="33095026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K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svg"/><Relationship Id="rId7" Type="http://schemas.openxmlformats.org/officeDocument/2006/relationships/image" Target="../media/image54.svg"/><Relationship Id="rId2" Type="http://schemas.openxmlformats.org/officeDocument/2006/relationships/image" Target="../media/image49.png"/><Relationship Id="rId1" Type="http://schemas.openxmlformats.org/officeDocument/2006/relationships/slideLayout" Target="../slideLayouts/slideLayout5.xml"/><Relationship Id="rId6" Type="http://schemas.openxmlformats.org/officeDocument/2006/relationships/image" Target="../media/image53.png"/><Relationship Id="rId5" Type="http://schemas.openxmlformats.org/officeDocument/2006/relationships/image" Target="../media/image52.svg"/><Relationship Id="rId4" Type="http://schemas.openxmlformats.org/officeDocument/2006/relationships/image" Target="../media/image51.png"/><Relationship Id="rId9" Type="http://schemas.openxmlformats.org/officeDocument/2006/relationships/image" Target="../media/image56.svg"/></Relationships>
</file>

<file path=ppt/slides/_rels/slide12.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svg"/><Relationship Id="rId7" Type="http://schemas.openxmlformats.org/officeDocument/2006/relationships/image" Target="../media/image62.svg"/><Relationship Id="rId2" Type="http://schemas.openxmlformats.org/officeDocument/2006/relationships/image" Target="../media/image57.png"/><Relationship Id="rId1" Type="http://schemas.openxmlformats.org/officeDocument/2006/relationships/slideLayout" Target="../slideLayouts/slideLayout5.xml"/><Relationship Id="rId6" Type="http://schemas.openxmlformats.org/officeDocument/2006/relationships/image" Target="../media/image61.png"/><Relationship Id="rId5" Type="http://schemas.openxmlformats.org/officeDocument/2006/relationships/image" Target="../media/image60.svg"/><Relationship Id="rId4" Type="http://schemas.openxmlformats.org/officeDocument/2006/relationships/image" Target="../media/image59.png"/><Relationship Id="rId9" Type="http://schemas.openxmlformats.org/officeDocument/2006/relationships/image" Target="../media/image64.sv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svg"/><Relationship Id="rId7" Type="http://schemas.openxmlformats.org/officeDocument/2006/relationships/image" Target="../media/image70.svg"/><Relationship Id="rId2" Type="http://schemas.openxmlformats.org/officeDocument/2006/relationships/image" Target="../media/image65.png"/><Relationship Id="rId1" Type="http://schemas.openxmlformats.org/officeDocument/2006/relationships/slideLayout" Target="../slideLayouts/slideLayout5.xml"/><Relationship Id="rId6" Type="http://schemas.openxmlformats.org/officeDocument/2006/relationships/image" Target="../media/image69.png"/><Relationship Id="rId5" Type="http://schemas.openxmlformats.org/officeDocument/2006/relationships/image" Target="../media/image68.svg"/><Relationship Id="rId4" Type="http://schemas.openxmlformats.org/officeDocument/2006/relationships/image" Target="../media/image67.png"/><Relationship Id="rId9" Type="http://schemas.openxmlformats.org/officeDocument/2006/relationships/image" Target="../media/image72.svg"/></Relationships>
</file>

<file path=ppt/slides/_rels/slide17.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png"/><Relationship Id="rId3" Type="http://schemas.openxmlformats.org/officeDocument/2006/relationships/diagramLayout" Target="../diagrams/layout1.xml"/><Relationship Id="rId7" Type="http://schemas.openxmlformats.org/officeDocument/2006/relationships/image" Target="../media/image5.jpg"/><Relationship Id="rId12" Type="http://schemas.openxmlformats.org/officeDocument/2006/relationships/image" Target="../media/image10.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openxmlformats.org/officeDocument/2006/relationships/image" Target="../media/image9.png"/><Relationship Id="rId5" Type="http://schemas.openxmlformats.org/officeDocument/2006/relationships/diagramColors" Target="../diagrams/colors1.xml"/><Relationship Id="rId10" Type="http://schemas.openxmlformats.org/officeDocument/2006/relationships/image" Target="../media/image8.png"/><Relationship Id="rId4" Type="http://schemas.openxmlformats.org/officeDocument/2006/relationships/diagramQuickStyle" Target="../diagrams/quickStyle1.xml"/><Relationship Id="rId9" Type="http://schemas.openxmlformats.org/officeDocument/2006/relationships/image" Target="../media/image7.jpeg"/><Relationship Id="rId14" Type="http://schemas.openxmlformats.org/officeDocument/2006/relationships/image" Target="../media/image12.svg"/></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svg"/><Relationship Id="rId3" Type="http://schemas.openxmlformats.org/officeDocument/2006/relationships/image" Target="../media/image14.svg"/><Relationship Id="rId7" Type="http://schemas.openxmlformats.org/officeDocument/2006/relationships/image" Target="../media/image18.svg"/><Relationship Id="rId12" Type="http://schemas.openxmlformats.org/officeDocument/2006/relationships/image" Target="../media/image23.png"/><Relationship Id="rId17" Type="http://schemas.openxmlformats.org/officeDocument/2006/relationships/image" Target="../media/image28.svg"/><Relationship Id="rId2" Type="http://schemas.openxmlformats.org/officeDocument/2006/relationships/image" Target="../media/image13.png"/><Relationship Id="rId16" Type="http://schemas.openxmlformats.org/officeDocument/2006/relationships/image" Target="../media/image27.png"/><Relationship Id="rId1" Type="http://schemas.openxmlformats.org/officeDocument/2006/relationships/slideLayout" Target="../slideLayouts/slideLayout5.xml"/><Relationship Id="rId6" Type="http://schemas.openxmlformats.org/officeDocument/2006/relationships/image" Target="../media/image17.png"/><Relationship Id="rId11" Type="http://schemas.openxmlformats.org/officeDocument/2006/relationships/image" Target="../media/image22.svg"/><Relationship Id="rId5" Type="http://schemas.openxmlformats.org/officeDocument/2006/relationships/image" Target="../media/image16.svg"/><Relationship Id="rId15" Type="http://schemas.openxmlformats.org/officeDocument/2006/relationships/image" Target="../media/image26.sv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svg"/><Relationship Id="rId14" Type="http://schemas.openxmlformats.org/officeDocument/2006/relationships/image" Target="../media/image25.png"/></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svg"/><Relationship Id="rId3" Type="http://schemas.openxmlformats.org/officeDocument/2006/relationships/image" Target="../media/image14.svg"/><Relationship Id="rId7" Type="http://schemas.openxmlformats.org/officeDocument/2006/relationships/image" Target="../media/image18.svg"/><Relationship Id="rId12" Type="http://schemas.openxmlformats.org/officeDocument/2006/relationships/image" Target="../media/image23.png"/><Relationship Id="rId17" Type="http://schemas.openxmlformats.org/officeDocument/2006/relationships/image" Target="../media/image28.svg"/><Relationship Id="rId2" Type="http://schemas.openxmlformats.org/officeDocument/2006/relationships/image" Target="../media/image13.png"/><Relationship Id="rId16" Type="http://schemas.openxmlformats.org/officeDocument/2006/relationships/image" Target="../media/image27.png"/><Relationship Id="rId1" Type="http://schemas.openxmlformats.org/officeDocument/2006/relationships/slideLayout" Target="../slideLayouts/slideLayout5.xml"/><Relationship Id="rId6" Type="http://schemas.openxmlformats.org/officeDocument/2006/relationships/image" Target="../media/image17.png"/><Relationship Id="rId11" Type="http://schemas.openxmlformats.org/officeDocument/2006/relationships/image" Target="../media/image22.svg"/><Relationship Id="rId5" Type="http://schemas.openxmlformats.org/officeDocument/2006/relationships/image" Target="../media/image16.svg"/><Relationship Id="rId15" Type="http://schemas.openxmlformats.org/officeDocument/2006/relationships/image" Target="../media/image26.sv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svg"/><Relationship Id="rId14" Type="http://schemas.openxmlformats.org/officeDocument/2006/relationships/image" Target="../media/image25.png"/></Relationships>
</file>

<file path=ppt/slides/_rels/slide8.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svg"/><Relationship Id="rId3" Type="http://schemas.openxmlformats.org/officeDocument/2006/relationships/image" Target="../media/image30.svg"/><Relationship Id="rId7" Type="http://schemas.openxmlformats.org/officeDocument/2006/relationships/image" Target="../media/image34.svg"/><Relationship Id="rId12" Type="http://schemas.openxmlformats.org/officeDocument/2006/relationships/image" Target="../media/image39.png"/><Relationship Id="rId17" Type="http://schemas.openxmlformats.org/officeDocument/2006/relationships/image" Target="../media/image44.svg"/><Relationship Id="rId2" Type="http://schemas.openxmlformats.org/officeDocument/2006/relationships/image" Target="../media/image29.png"/><Relationship Id="rId16" Type="http://schemas.openxmlformats.org/officeDocument/2006/relationships/image" Target="../media/image43.png"/><Relationship Id="rId1" Type="http://schemas.openxmlformats.org/officeDocument/2006/relationships/slideLayout" Target="../slideLayouts/slideLayout5.xml"/><Relationship Id="rId6" Type="http://schemas.openxmlformats.org/officeDocument/2006/relationships/image" Target="../media/image33.png"/><Relationship Id="rId11" Type="http://schemas.openxmlformats.org/officeDocument/2006/relationships/image" Target="../media/image38.svg"/><Relationship Id="rId5" Type="http://schemas.openxmlformats.org/officeDocument/2006/relationships/image" Target="../media/image32.svg"/><Relationship Id="rId15" Type="http://schemas.openxmlformats.org/officeDocument/2006/relationships/image" Target="../media/image42.sv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svg"/><Relationship Id="rId14" Type="http://schemas.openxmlformats.org/officeDocument/2006/relationships/image" Target="../media/image41.png"/></Relationships>
</file>

<file path=ppt/slides/_rels/slide9.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slideLayout" Target="../slideLayouts/slideLayout5.xml"/><Relationship Id="rId5" Type="http://schemas.openxmlformats.org/officeDocument/2006/relationships/image" Target="../media/image48.svg"/><Relationship Id="rId4" Type="http://schemas.openxmlformats.org/officeDocument/2006/relationships/image" Target="../media/image4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EC47F10-A2F1-43E1-98C8-DC249C91B2D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05242" y="65341"/>
            <a:ext cx="3014839" cy="1077834"/>
          </a:xfrm>
          <a:prstGeom prst="rect">
            <a:avLst/>
          </a:prstGeom>
        </p:spPr>
      </p:pic>
      <p:sp>
        <p:nvSpPr>
          <p:cNvPr id="2" name="Title 1">
            <a:extLst>
              <a:ext uri="{FF2B5EF4-FFF2-40B4-BE49-F238E27FC236}">
                <a16:creationId xmlns:a16="http://schemas.microsoft.com/office/drawing/2014/main" id="{746D7EF5-F678-65AA-0014-98FCA2BAF580}"/>
              </a:ext>
            </a:extLst>
          </p:cNvPr>
          <p:cNvSpPr txBox="1">
            <a:spLocks/>
          </p:cNvSpPr>
          <p:nvPr/>
        </p:nvSpPr>
        <p:spPr>
          <a:xfrm>
            <a:off x="2281917" y="1963474"/>
            <a:ext cx="5976258" cy="146552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r>
              <a:rPr lang="ar-KW" sz="4000" b="1" dirty="0">
                <a:solidFill>
                  <a:srgbClr val="AD8100"/>
                </a:solidFill>
                <a:latin typeface="Calibri" pitchFamily="34" charset="0"/>
                <a:cs typeface="mohammad bold art 1" pitchFamily="2" charset="-78"/>
              </a:rPr>
              <a:t>التقنيات المالية</a:t>
            </a:r>
            <a:r>
              <a:rPr lang="en-US" sz="4000" b="1" dirty="0">
                <a:solidFill>
                  <a:srgbClr val="AD8100"/>
                </a:solidFill>
                <a:latin typeface="Calibri" pitchFamily="34" charset="0"/>
                <a:cs typeface="mohammad bold art 1" pitchFamily="2" charset="-78"/>
              </a:rPr>
              <a:t> -  </a:t>
            </a:r>
            <a:r>
              <a:rPr lang="ar-KW" sz="4000" b="1" dirty="0">
                <a:solidFill>
                  <a:srgbClr val="AD8100"/>
                </a:solidFill>
                <a:latin typeface="Calibri" pitchFamily="34" charset="0"/>
                <a:cs typeface="mohammad bold art 1" pitchFamily="2" charset="-78"/>
              </a:rPr>
              <a:t> </a:t>
            </a:r>
            <a:r>
              <a:rPr lang="en-US" sz="4000" b="1" dirty="0">
                <a:solidFill>
                  <a:srgbClr val="AD8100"/>
                </a:solidFill>
                <a:latin typeface="Calibri" pitchFamily="34" charset="0"/>
                <a:cs typeface="mohammad bold art 1" pitchFamily="2" charset="-78"/>
              </a:rPr>
              <a:t>Fintech</a:t>
            </a:r>
            <a:endParaRPr lang="ar-KW" sz="4000" b="1" dirty="0">
              <a:solidFill>
                <a:srgbClr val="AD8100"/>
              </a:solidFill>
              <a:latin typeface="Calibri" pitchFamily="34" charset="0"/>
              <a:cs typeface="mohammad bold art 1" pitchFamily="2" charset="-78"/>
            </a:endParaRPr>
          </a:p>
        </p:txBody>
      </p:sp>
      <p:sp>
        <p:nvSpPr>
          <p:cNvPr id="3" name="Rectangle 2">
            <a:extLst>
              <a:ext uri="{FF2B5EF4-FFF2-40B4-BE49-F238E27FC236}">
                <a16:creationId xmlns:a16="http://schemas.microsoft.com/office/drawing/2014/main" id="{FB035219-62DB-4378-89F1-1BAE070630BC}"/>
              </a:ext>
            </a:extLst>
          </p:cNvPr>
          <p:cNvSpPr/>
          <p:nvPr/>
        </p:nvSpPr>
        <p:spPr>
          <a:xfrm>
            <a:off x="240846" y="102055"/>
            <a:ext cx="914400" cy="8805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 name="Straight Connector 4">
            <a:extLst>
              <a:ext uri="{FF2B5EF4-FFF2-40B4-BE49-F238E27FC236}">
                <a16:creationId xmlns:a16="http://schemas.microsoft.com/office/drawing/2014/main" id="{A4DD21A5-B61B-498E-83B3-FFE720BC7C49}"/>
              </a:ext>
            </a:extLst>
          </p:cNvPr>
          <p:cNvCxnSpPr>
            <a:cxnSpLocks/>
          </p:cNvCxnSpPr>
          <p:nvPr/>
        </p:nvCxnSpPr>
        <p:spPr>
          <a:xfrm flipH="1">
            <a:off x="3441693" y="3553761"/>
            <a:ext cx="3652711" cy="8126"/>
          </a:xfrm>
          <a:prstGeom prst="line">
            <a:avLst/>
          </a:prstGeom>
          <a:ln>
            <a:solidFill>
              <a:srgbClr val="023C5B"/>
            </a:solidFill>
          </a:ln>
        </p:spPr>
        <p:style>
          <a:lnRef idx="3">
            <a:schemeClr val="accent5"/>
          </a:lnRef>
          <a:fillRef idx="0">
            <a:schemeClr val="accent5"/>
          </a:fillRef>
          <a:effectRef idx="2">
            <a:schemeClr val="accent5"/>
          </a:effectRef>
          <a:fontRef idx="minor">
            <a:schemeClr val="tx1"/>
          </a:fontRef>
        </p:style>
      </p:cxnSp>
      <p:sp>
        <p:nvSpPr>
          <p:cNvPr id="4" name="Subtitle 2">
            <a:extLst>
              <a:ext uri="{FF2B5EF4-FFF2-40B4-BE49-F238E27FC236}">
                <a16:creationId xmlns:a16="http://schemas.microsoft.com/office/drawing/2014/main" id="{D99F6F4B-500C-1CDE-8797-D7D73D0B0E46}"/>
              </a:ext>
            </a:extLst>
          </p:cNvPr>
          <p:cNvSpPr txBox="1">
            <a:spLocks/>
          </p:cNvSpPr>
          <p:nvPr/>
        </p:nvSpPr>
        <p:spPr>
          <a:xfrm>
            <a:off x="3441693" y="4431325"/>
            <a:ext cx="3598073" cy="1268628"/>
          </a:xfrm>
          <a:prstGeom prst="rect">
            <a:avLst/>
          </a:prstGeom>
        </p:spPr>
        <p:txBody>
          <a:bodyPr vert="horz" lIns="91440" tIns="45720" rIns="91440" bIns="45720" rtlCol="0">
            <a:normAutofit fontScale="8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ar-KW" sz="2000" b="1" dirty="0">
                <a:solidFill>
                  <a:srgbClr val="002060"/>
                </a:solidFill>
                <a:latin typeface="Calibri" pitchFamily="34" charset="0"/>
                <a:cs typeface="mohammad bold art 1" pitchFamily="2" charset="-78"/>
              </a:rPr>
              <a:t>وحدة التقنيات المالية</a:t>
            </a:r>
          </a:p>
          <a:p>
            <a:r>
              <a:rPr lang="ar-KW" sz="2000" b="1" dirty="0">
                <a:solidFill>
                  <a:srgbClr val="002060"/>
                </a:solidFill>
                <a:latin typeface="Calibri" pitchFamily="34" charset="0"/>
                <a:cs typeface="mohammad bold art 1" pitchFamily="2" charset="-78"/>
              </a:rPr>
              <a:t>قطاع الإشراف</a:t>
            </a:r>
            <a:endParaRPr lang="en-US" sz="2000" b="1" dirty="0">
              <a:solidFill>
                <a:srgbClr val="002060"/>
              </a:solidFill>
              <a:latin typeface="Calibri" pitchFamily="34" charset="0"/>
              <a:cs typeface="mohammad bold art 1" pitchFamily="2" charset="-78"/>
            </a:endParaRPr>
          </a:p>
          <a:p>
            <a:r>
              <a:rPr lang="en-US" sz="2000" b="1" dirty="0">
                <a:solidFill>
                  <a:srgbClr val="002060"/>
                </a:solidFill>
                <a:latin typeface="Calibri" pitchFamily="34" charset="0"/>
                <a:cs typeface="mohammad bold art 1" pitchFamily="2" charset="-78"/>
              </a:rPr>
              <a:t>Fintech Unit</a:t>
            </a:r>
          </a:p>
          <a:p>
            <a:r>
              <a:rPr lang="en-US" sz="2000" b="1" dirty="0">
                <a:solidFill>
                  <a:srgbClr val="002060"/>
                </a:solidFill>
                <a:latin typeface="Calibri" pitchFamily="34" charset="0"/>
                <a:cs typeface="mohammad bold art 1" pitchFamily="2" charset="-78"/>
              </a:rPr>
              <a:t>Supervision Sector</a:t>
            </a:r>
            <a:endParaRPr lang="ar-KW" sz="2000" b="1" dirty="0">
              <a:solidFill>
                <a:srgbClr val="002060"/>
              </a:solidFill>
              <a:latin typeface="Calibri" pitchFamily="34" charset="0"/>
              <a:cs typeface="mohammad bold art 1" pitchFamily="2" charset="-78"/>
            </a:endParaRPr>
          </a:p>
        </p:txBody>
      </p:sp>
    </p:spTree>
    <p:extLst>
      <p:ext uri="{BB962C8B-B14F-4D97-AF65-F5344CB8AC3E}">
        <p14:creationId xmlns:p14="http://schemas.microsoft.com/office/powerpoint/2010/main" val="16279838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3D1E1633-2EF1-4139-9B89-3430D8072D2F}"/>
              </a:ext>
            </a:extLst>
          </p:cNvPr>
          <p:cNvGrpSpPr/>
          <p:nvPr/>
        </p:nvGrpSpPr>
        <p:grpSpPr>
          <a:xfrm>
            <a:off x="409575" y="2428875"/>
            <a:ext cx="5181600" cy="3142568"/>
            <a:chOff x="409575" y="2428875"/>
            <a:chExt cx="5181600" cy="3142568"/>
          </a:xfrm>
        </p:grpSpPr>
        <p:sp>
          <p:nvSpPr>
            <p:cNvPr id="8" name="Freeform: Shape 7">
              <a:extLst>
                <a:ext uri="{FF2B5EF4-FFF2-40B4-BE49-F238E27FC236}">
                  <a16:creationId xmlns:a16="http://schemas.microsoft.com/office/drawing/2014/main" id="{6DC5190E-7BBD-4A4F-936B-4A9577DA8D49}"/>
                </a:ext>
              </a:extLst>
            </p:cNvPr>
            <p:cNvSpPr/>
            <p:nvPr/>
          </p:nvSpPr>
          <p:spPr>
            <a:xfrm>
              <a:off x="409575" y="2428875"/>
              <a:ext cx="5181600" cy="1478818"/>
            </a:xfrm>
            <a:custGeom>
              <a:avLst/>
              <a:gdLst>
                <a:gd name="connsiteX0" fmla="*/ 0 w 5181600"/>
                <a:gd name="connsiteY0" fmla="*/ 253505 h 1521000"/>
                <a:gd name="connsiteX1" fmla="*/ 253505 w 5181600"/>
                <a:gd name="connsiteY1" fmla="*/ 0 h 1521000"/>
                <a:gd name="connsiteX2" fmla="*/ 4928095 w 5181600"/>
                <a:gd name="connsiteY2" fmla="*/ 0 h 1521000"/>
                <a:gd name="connsiteX3" fmla="*/ 5181600 w 5181600"/>
                <a:gd name="connsiteY3" fmla="*/ 253505 h 1521000"/>
                <a:gd name="connsiteX4" fmla="*/ 5181600 w 5181600"/>
                <a:gd name="connsiteY4" fmla="*/ 1267495 h 1521000"/>
                <a:gd name="connsiteX5" fmla="*/ 4928095 w 5181600"/>
                <a:gd name="connsiteY5" fmla="*/ 1521000 h 1521000"/>
                <a:gd name="connsiteX6" fmla="*/ 253505 w 5181600"/>
                <a:gd name="connsiteY6" fmla="*/ 1521000 h 1521000"/>
                <a:gd name="connsiteX7" fmla="*/ 0 w 5181600"/>
                <a:gd name="connsiteY7" fmla="*/ 1267495 h 1521000"/>
                <a:gd name="connsiteX8" fmla="*/ 0 w 5181600"/>
                <a:gd name="connsiteY8" fmla="*/ 253505 h 152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81600" h="1521000">
                  <a:moveTo>
                    <a:pt x="0" y="253505"/>
                  </a:moveTo>
                  <a:cubicBezTo>
                    <a:pt x="0" y="113498"/>
                    <a:pt x="113498" y="0"/>
                    <a:pt x="253505" y="0"/>
                  </a:cubicBezTo>
                  <a:lnTo>
                    <a:pt x="4928095" y="0"/>
                  </a:lnTo>
                  <a:cubicBezTo>
                    <a:pt x="5068102" y="0"/>
                    <a:pt x="5181600" y="113498"/>
                    <a:pt x="5181600" y="253505"/>
                  </a:cubicBezTo>
                  <a:lnTo>
                    <a:pt x="5181600" y="1267495"/>
                  </a:lnTo>
                  <a:cubicBezTo>
                    <a:pt x="5181600" y="1407502"/>
                    <a:pt x="5068102" y="1521000"/>
                    <a:pt x="4928095" y="1521000"/>
                  </a:cubicBezTo>
                  <a:lnTo>
                    <a:pt x="253505" y="1521000"/>
                  </a:lnTo>
                  <a:cubicBezTo>
                    <a:pt x="113498" y="1521000"/>
                    <a:pt x="0" y="1407502"/>
                    <a:pt x="0" y="1267495"/>
                  </a:cubicBezTo>
                  <a:lnTo>
                    <a:pt x="0" y="253505"/>
                  </a:lnTo>
                  <a:close/>
                </a:path>
              </a:pathLst>
            </a:custGeom>
            <a:solidFill>
              <a:srgbClr val="023C5B"/>
            </a:solidFill>
          </p:spPr>
          <p:style>
            <a:lnRef idx="0">
              <a:schemeClr val="lt1">
                <a:hueOff val="0"/>
                <a:satOff val="0"/>
                <a:lumOff val="0"/>
                <a:alphaOff val="0"/>
              </a:schemeClr>
            </a:lnRef>
            <a:fillRef idx="3">
              <a:scrgbClr r="0" g="0" b="0"/>
            </a:fillRef>
            <a:effectRef idx="3">
              <a:schemeClr val="accent3">
                <a:hueOff val="0"/>
                <a:satOff val="0"/>
                <a:lumOff val="0"/>
                <a:alphaOff val="0"/>
              </a:schemeClr>
            </a:effectRef>
            <a:fontRef idx="minor">
              <a:schemeClr val="lt1"/>
            </a:fontRef>
          </p:style>
          <p:txBody>
            <a:bodyPr spcFirstLastPara="0" vert="horz" wrap="square" lIns="142829" tIns="142829" rIns="142829" bIns="142829" numCol="1" spcCol="1270" anchor="ctr" anchorCtr="0">
              <a:noAutofit/>
            </a:bodyPr>
            <a:lstStyle/>
            <a:p>
              <a:pPr marL="0" lvl="0" indent="0" algn="l" defTabSz="777875">
                <a:lnSpc>
                  <a:spcPct val="90000"/>
                </a:lnSpc>
                <a:spcBef>
                  <a:spcPct val="0"/>
                </a:spcBef>
                <a:spcAft>
                  <a:spcPct val="35000"/>
                </a:spcAft>
                <a:buNone/>
              </a:pPr>
              <a:r>
                <a:rPr lang="en-US" sz="1750" b="1" kern="1200" dirty="0"/>
                <a:t>Crowdfunding</a:t>
              </a:r>
            </a:p>
            <a:p>
              <a:pPr marL="0" lvl="0" indent="0" algn="l" defTabSz="777875">
                <a:lnSpc>
                  <a:spcPct val="90000"/>
                </a:lnSpc>
                <a:spcBef>
                  <a:spcPct val="0"/>
                </a:spcBef>
                <a:spcAft>
                  <a:spcPct val="35000"/>
                </a:spcAft>
                <a:buNone/>
              </a:pPr>
              <a:r>
                <a:rPr lang="en-US" sz="1750" kern="1200" dirty="0"/>
                <a:t>The process of funding a project or business from members of the public via the crowdfunding platform.</a:t>
              </a:r>
            </a:p>
          </p:txBody>
        </p:sp>
        <p:sp>
          <p:nvSpPr>
            <p:cNvPr id="9" name="Freeform: Shape 8">
              <a:extLst>
                <a:ext uri="{FF2B5EF4-FFF2-40B4-BE49-F238E27FC236}">
                  <a16:creationId xmlns:a16="http://schemas.microsoft.com/office/drawing/2014/main" id="{CDE44FA2-6338-4E27-8C98-BDBD4BDFBCB1}"/>
                </a:ext>
              </a:extLst>
            </p:cNvPr>
            <p:cNvSpPr/>
            <p:nvPr/>
          </p:nvSpPr>
          <p:spPr>
            <a:xfrm>
              <a:off x="409575" y="4050443"/>
              <a:ext cx="5181600" cy="1521000"/>
            </a:xfrm>
            <a:custGeom>
              <a:avLst/>
              <a:gdLst>
                <a:gd name="connsiteX0" fmla="*/ 0 w 5181600"/>
                <a:gd name="connsiteY0" fmla="*/ 253505 h 1521000"/>
                <a:gd name="connsiteX1" fmla="*/ 253505 w 5181600"/>
                <a:gd name="connsiteY1" fmla="*/ 0 h 1521000"/>
                <a:gd name="connsiteX2" fmla="*/ 4928095 w 5181600"/>
                <a:gd name="connsiteY2" fmla="*/ 0 h 1521000"/>
                <a:gd name="connsiteX3" fmla="*/ 5181600 w 5181600"/>
                <a:gd name="connsiteY3" fmla="*/ 253505 h 1521000"/>
                <a:gd name="connsiteX4" fmla="*/ 5181600 w 5181600"/>
                <a:gd name="connsiteY4" fmla="*/ 1267495 h 1521000"/>
                <a:gd name="connsiteX5" fmla="*/ 4928095 w 5181600"/>
                <a:gd name="connsiteY5" fmla="*/ 1521000 h 1521000"/>
                <a:gd name="connsiteX6" fmla="*/ 253505 w 5181600"/>
                <a:gd name="connsiteY6" fmla="*/ 1521000 h 1521000"/>
                <a:gd name="connsiteX7" fmla="*/ 0 w 5181600"/>
                <a:gd name="connsiteY7" fmla="*/ 1267495 h 1521000"/>
                <a:gd name="connsiteX8" fmla="*/ 0 w 5181600"/>
                <a:gd name="connsiteY8" fmla="*/ 253505 h 152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81600" h="1521000">
                  <a:moveTo>
                    <a:pt x="0" y="253505"/>
                  </a:moveTo>
                  <a:cubicBezTo>
                    <a:pt x="0" y="113498"/>
                    <a:pt x="113498" y="0"/>
                    <a:pt x="253505" y="0"/>
                  </a:cubicBezTo>
                  <a:lnTo>
                    <a:pt x="4928095" y="0"/>
                  </a:lnTo>
                  <a:cubicBezTo>
                    <a:pt x="5068102" y="0"/>
                    <a:pt x="5181600" y="113498"/>
                    <a:pt x="5181600" y="253505"/>
                  </a:cubicBezTo>
                  <a:lnTo>
                    <a:pt x="5181600" y="1267495"/>
                  </a:lnTo>
                  <a:cubicBezTo>
                    <a:pt x="5181600" y="1407502"/>
                    <a:pt x="5068102" y="1521000"/>
                    <a:pt x="4928095" y="1521000"/>
                  </a:cubicBezTo>
                  <a:lnTo>
                    <a:pt x="253505" y="1521000"/>
                  </a:lnTo>
                  <a:cubicBezTo>
                    <a:pt x="113498" y="1521000"/>
                    <a:pt x="0" y="1407502"/>
                    <a:pt x="0" y="1267495"/>
                  </a:cubicBezTo>
                  <a:lnTo>
                    <a:pt x="0" y="253505"/>
                  </a:lnTo>
                  <a:close/>
                </a:path>
              </a:pathLst>
            </a:custGeom>
            <a:solidFill>
              <a:srgbClr val="AD8100"/>
            </a:solidFill>
          </p:spPr>
          <p:style>
            <a:lnRef idx="0">
              <a:schemeClr val="lt1">
                <a:hueOff val="0"/>
                <a:satOff val="0"/>
                <a:lumOff val="0"/>
                <a:alphaOff val="0"/>
              </a:schemeClr>
            </a:lnRef>
            <a:fillRef idx="3">
              <a:scrgbClr r="0" g="0" b="0"/>
            </a:fillRef>
            <a:effectRef idx="3">
              <a:schemeClr val="accent3">
                <a:hueOff val="2710599"/>
                <a:satOff val="100000"/>
                <a:lumOff val="-14706"/>
                <a:alphaOff val="0"/>
              </a:schemeClr>
            </a:effectRef>
            <a:fontRef idx="minor">
              <a:schemeClr val="lt1"/>
            </a:fontRef>
          </p:style>
          <p:txBody>
            <a:bodyPr spcFirstLastPara="0" vert="horz" wrap="square" lIns="142829" tIns="142829" rIns="142829" bIns="142829" numCol="1" spcCol="1270" anchor="ctr" anchorCtr="0">
              <a:noAutofit/>
            </a:bodyPr>
            <a:lstStyle/>
            <a:p>
              <a:pPr marL="0" lvl="0" indent="0" algn="l" defTabSz="777875">
                <a:lnSpc>
                  <a:spcPct val="90000"/>
                </a:lnSpc>
                <a:spcBef>
                  <a:spcPct val="0"/>
                </a:spcBef>
                <a:spcAft>
                  <a:spcPct val="35000"/>
                </a:spcAft>
                <a:buNone/>
              </a:pPr>
              <a:r>
                <a:rPr lang="en-US" sz="1750" b="1" kern="1200" dirty="0"/>
                <a:t>Securities-based Crowdfunding</a:t>
              </a:r>
            </a:p>
            <a:p>
              <a:pPr marL="0" lvl="0" indent="0" algn="l" defTabSz="777875">
                <a:lnSpc>
                  <a:spcPct val="90000"/>
                </a:lnSpc>
                <a:spcBef>
                  <a:spcPct val="0"/>
                </a:spcBef>
                <a:spcAft>
                  <a:spcPct val="35000"/>
                </a:spcAft>
                <a:buNone/>
              </a:pPr>
              <a:r>
                <a:rPr lang="en-US" sz="1750" kern="1200" dirty="0"/>
                <a:t>A method of funding the repayment of a project subject of offering to raise the capital by the company’s waiver a part of its stakes/ shares of its capital or by its issuance of securities. </a:t>
              </a:r>
            </a:p>
          </p:txBody>
        </p:sp>
      </p:grpSp>
      <p:grpSp>
        <p:nvGrpSpPr>
          <p:cNvPr id="10" name="Group 9">
            <a:extLst>
              <a:ext uri="{FF2B5EF4-FFF2-40B4-BE49-F238E27FC236}">
                <a16:creationId xmlns:a16="http://schemas.microsoft.com/office/drawing/2014/main" id="{174E49AE-14AD-416B-9946-53C59A6CEB67}"/>
              </a:ext>
            </a:extLst>
          </p:cNvPr>
          <p:cNvGrpSpPr/>
          <p:nvPr/>
        </p:nvGrpSpPr>
        <p:grpSpPr>
          <a:xfrm>
            <a:off x="6172200" y="2428875"/>
            <a:ext cx="5181600" cy="3142568"/>
            <a:chOff x="6172200" y="2428875"/>
            <a:chExt cx="5181600" cy="3142568"/>
          </a:xfrm>
          <a:effectLst>
            <a:outerShdw blurRad="50800" dist="38100" dir="5400000" algn="t" rotWithShape="0">
              <a:prstClr val="black">
                <a:alpha val="40000"/>
              </a:prstClr>
            </a:outerShdw>
          </a:effectLst>
        </p:grpSpPr>
        <p:sp>
          <p:nvSpPr>
            <p:cNvPr id="11" name="Freeform: Shape 10">
              <a:extLst>
                <a:ext uri="{FF2B5EF4-FFF2-40B4-BE49-F238E27FC236}">
                  <a16:creationId xmlns:a16="http://schemas.microsoft.com/office/drawing/2014/main" id="{A6EF9465-462A-4061-BB03-C7E542AE3CE9}"/>
                </a:ext>
              </a:extLst>
            </p:cNvPr>
            <p:cNvSpPr/>
            <p:nvPr/>
          </p:nvSpPr>
          <p:spPr>
            <a:xfrm>
              <a:off x="6172200" y="2428875"/>
              <a:ext cx="5181600" cy="1478818"/>
            </a:xfrm>
            <a:custGeom>
              <a:avLst/>
              <a:gdLst>
                <a:gd name="connsiteX0" fmla="*/ 0 w 5181600"/>
                <a:gd name="connsiteY0" fmla="*/ 234492 h 1406924"/>
                <a:gd name="connsiteX1" fmla="*/ 234492 w 5181600"/>
                <a:gd name="connsiteY1" fmla="*/ 0 h 1406924"/>
                <a:gd name="connsiteX2" fmla="*/ 4947108 w 5181600"/>
                <a:gd name="connsiteY2" fmla="*/ 0 h 1406924"/>
                <a:gd name="connsiteX3" fmla="*/ 5181600 w 5181600"/>
                <a:gd name="connsiteY3" fmla="*/ 234492 h 1406924"/>
                <a:gd name="connsiteX4" fmla="*/ 5181600 w 5181600"/>
                <a:gd name="connsiteY4" fmla="*/ 1172432 h 1406924"/>
                <a:gd name="connsiteX5" fmla="*/ 4947108 w 5181600"/>
                <a:gd name="connsiteY5" fmla="*/ 1406924 h 1406924"/>
                <a:gd name="connsiteX6" fmla="*/ 234492 w 5181600"/>
                <a:gd name="connsiteY6" fmla="*/ 1406924 h 1406924"/>
                <a:gd name="connsiteX7" fmla="*/ 0 w 5181600"/>
                <a:gd name="connsiteY7" fmla="*/ 1172432 h 1406924"/>
                <a:gd name="connsiteX8" fmla="*/ 0 w 5181600"/>
                <a:gd name="connsiteY8" fmla="*/ 234492 h 1406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81600" h="1406924">
                  <a:moveTo>
                    <a:pt x="0" y="234492"/>
                  </a:moveTo>
                  <a:cubicBezTo>
                    <a:pt x="0" y="104986"/>
                    <a:pt x="104986" y="0"/>
                    <a:pt x="234492" y="0"/>
                  </a:cubicBezTo>
                  <a:lnTo>
                    <a:pt x="4947108" y="0"/>
                  </a:lnTo>
                  <a:cubicBezTo>
                    <a:pt x="5076614" y="0"/>
                    <a:pt x="5181600" y="104986"/>
                    <a:pt x="5181600" y="234492"/>
                  </a:cubicBezTo>
                  <a:lnTo>
                    <a:pt x="5181600" y="1172432"/>
                  </a:lnTo>
                  <a:cubicBezTo>
                    <a:pt x="5181600" y="1301938"/>
                    <a:pt x="5076614" y="1406924"/>
                    <a:pt x="4947108" y="1406924"/>
                  </a:cubicBezTo>
                  <a:lnTo>
                    <a:pt x="234492" y="1406924"/>
                  </a:lnTo>
                  <a:cubicBezTo>
                    <a:pt x="104986" y="1406924"/>
                    <a:pt x="0" y="1301938"/>
                    <a:pt x="0" y="1172432"/>
                  </a:cubicBezTo>
                  <a:lnTo>
                    <a:pt x="0" y="234492"/>
                  </a:lnTo>
                  <a:close/>
                </a:path>
              </a:pathLst>
            </a:custGeom>
            <a:solidFill>
              <a:srgbClr val="023C5B"/>
            </a:solidFill>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txBody>
            <a:bodyPr spcFirstLastPara="0" vert="horz" wrap="square" lIns="129640" tIns="129640" rIns="129640" bIns="129640" numCol="1" spcCol="1270" anchor="ctr" anchorCtr="0">
              <a:noAutofit/>
            </a:bodyPr>
            <a:lstStyle/>
            <a:p>
              <a:pPr marL="0" lvl="0" indent="0" algn="r" defTabSz="711200" rtl="1">
                <a:lnSpc>
                  <a:spcPct val="90000"/>
                </a:lnSpc>
                <a:spcBef>
                  <a:spcPct val="0"/>
                </a:spcBef>
                <a:spcAft>
                  <a:spcPct val="35000"/>
                </a:spcAft>
                <a:buNone/>
              </a:pPr>
              <a:r>
                <a:rPr lang="ar-KW" sz="1600" b="1" kern="1200" dirty="0">
                  <a:cs typeface="mohammad bold art 1" pitchFamily="2" charset="-78"/>
                </a:rPr>
                <a:t>التمويل الجماعي</a:t>
              </a:r>
              <a:endParaRPr lang="en-US" sz="1600" b="1" kern="1200" dirty="0">
                <a:cs typeface="mohammad bold art 1" pitchFamily="2" charset="-78"/>
              </a:endParaRPr>
            </a:p>
            <a:p>
              <a:pPr marL="0" lvl="0" indent="0" algn="r" defTabSz="711200" rtl="1">
                <a:lnSpc>
                  <a:spcPct val="90000"/>
                </a:lnSpc>
                <a:spcBef>
                  <a:spcPct val="0"/>
                </a:spcBef>
                <a:spcAft>
                  <a:spcPct val="35000"/>
                </a:spcAft>
                <a:buNone/>
              </a:pPr>
              <a:r>
                <a:rPr lang="ar-KW" sz="1600" b="1" kern="1200" dirty="0">
                  <a:cs typeface="mohammad bold art 1" pitchFamily="2" charset="-78"/>
                </a:rPr>
                <a:t> </a:t>
              </a:r>
              <a:r>
                <a:rPr lang="ar-KW" sz="1600" kern="1200" dirty="0">
                  <a:cs typeface="mohammad bold art 1" pitchFamily="2" charset="-78"/>
                </a:rPr>
                <a:t>عملية تمويل لمشروع أو عمل تجاري من قبل أفراد من عامة الجمهور من خلال منصة التمويل الجماعي.</a:t>
              </a:r>
              <a:endParaRPr lang="en-US" sz="1600" kern="1200" dirty="0">
                <a:cs typeface="mohammad bold art 1" pitchFamily="2" charset="-78"/>
              </a:endParaRPr>
            </a:p>
          </p:txBody>
        </p:sp>
        <p:sp>
          <p:nvSpPr>
            <p:cNvPr id="12" name="Freeform: Shape 11">
              <a:extLst>
                <a:ext uri="{FF2B5EF4-FFF2-40B4-BE49-F238E27FC236}">
                  <a16:creationId xmlns:a16="http://schemas.microsoft.com/office/drawing/2014/main" id="{D0D51774-DD5D-40B8-8954-8E0BBDFA2E06}"/>
                </a:ext>
              </a:extLst>
            </p:cNvPr>
            <p:cNvSpPr/>
            <p:nvPr/>
          </p:nvSpPr>
          <p:spPr>
            <a:xfrm>
              <a:off x="6172200" y="4050443"/>
              <a:ext cx="5181600" cy="1521000"/>
            </a:xfrm>
            <a:custGeom>
              <a:avLst/>
              <a:gdLst>
                <a:gd name="connsiteX0" fmla="*/ 0 w 5181600"/>
                <a:gd name="connsiteY0" fmla="*/ 234492 h 1406924"/>
                <a:gd name="connsiteX1" fmla="*/ 234492 w 5181600"/>
                <a:gd name="connsiteY1" fmla="*/ 0 h 1406924"/>
                <a:gd name="connsiteX2" fmla="*/ 4947108 w 5181600"/>
                <a:gd name="connsiteY2" fmla="*/ 0 h 1406924"/>
                <a:gd name="connsiteX3" fmla="*/ 5181600 w 5181600"/>
                <a:gd name="connsiteY3" fmla="*/ 234492 h 1406924"/>
                <a:gd name="connsiteX4" fmla="*/ 5181600 w 5181600"/>
                <a:gd name="connsiteY4" fmla="*/ 1172432 h 1406924"/>
                <a:gd name="connsiteX5" fmla="*/ 4947108 w 5181600"/>
                <a:gd name="connsiteY5" fmla="*/ 1406924 h 1406924"/>
                <a:gd name="connsiteX6" fmla="*/ 234492 w 5181600"/>
                <a:gd name="connsiteY6" fmla="*/ 1406924 h 1406924"/>
                <a:gd name="connsiteX7" fmla="*/ 0 w 5181600"/>
                <a:gd name="connsiteY7" fmla="*/ 1172432 h 1406924"/>
                <a:gd name="connsiteX8" fmla="*/ 0 w 5181600"/>
                <a:gd name="connsiteY8" fmla="*/ 234492 h 1406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81600" h="1406924">
                  <a:moveTo>
                    <a:pt x="0" y="234492"/>
                  </a:moveTo>
                  <a:cubicBezTo>
                    <a:pt x="0" y="104986"/>
                    <a:pt x="104986" y="0"/>
                    <a:pt x="234492" y="0"/>
                  </a:cubicBezTo>
                  <a:lnTo>
                    <a:pt x="4947108" y="0"/>
                  </a:lnTo>
                  <a:cubicBezTo>
                    <a:pt x="5076614" y="0"/>
                    <a:pt x="5181600" y="104986"/>
                    <a:pt x="5181600" y="234492"/>
                  </a:cubicBezTo>
                  <a:lnTo>
                    <a:pt x="5181600" y="1172432"/>
                  </a:lnTo>
                  <a:cubicBezTo>
                    <a:pt x="5181600" y="1301938"/>
                    <a:pt x="5076614" y="1406924"/>
                    <a:pt x="4947108" y="1406924"/>
                  </a:cubicBezTo>
                  <a:lnTo>
                    <a:pt x="234492" y="1406924"/>
                  </a:lnTo>
                  <a:cubicBezTo>
                    <a:pt x="104986" y="1406924"/>
                    <a:pt x="0" y="1301938"/>
                    <a:pt x="0" y="1172432"/>
                  </a:cubicBezTo>
                  <a:lnTo>
                    <a:pt x="0" y="234492"/>
                  </a:lnTo>
                  <a:close/>
                </a:path>
              </a:pathLst>
            </a:custGeom>
            <a:solidFill>
              <a:srgbClr val="AD8100"/>
            </a:solidFill>
          </p:spPr>
          <p:style>
            <a:lnRef idx="0">
              <a:schemeClr val="lt1">
                <a:hueOff val="0"/>
                <a:satOff val="0"/>
                <a:lumOff val="0"/>
                <a:alphaOff val="0"/>
              </a:schemeClr>
            </a:lnRef>
            <a:fillRef idx="3">
              <a:scrgbClr r="0" g="0" b="0"/>
            </a:fillRef>
            <a:effectRef idx="2">
              <a:schemeClr val="accent3">
                <a:hueOff val="2710599"/>
                <a:satOff val="100000"/>
                <a:lumOff val="-14706"/>
                <a:alphaOff val="0"/>
              </a:schemeClr>
            </a:effectRef>
            <a:fontRef idx="minor">
              <a:schemeClr val="lt1"/>
            </a:fontRef>
          </p:style>
          <p:txBody>
            <a:bodyPr spcFirstLastPara="0" vert="horz" wrap="square" lIns="129640" tIns="129640" rIns="129640" bIns="129640" numCol="1" spcCol="1270" anchor="ctr" anchorCtr="0">
              <a:noAutofit/>
            </a:bodyPr>
            <a:lstStyle/>
            <a:p>
              <a:pPr marL="0" lvl="0" indent="0" algn="r" defTabSz="711200" rtl="1">
                <a:lnSpc>
                  <a:spcPct val="90000"/>
                </a:lnSpc>
                <a:spcBef>
                  <a:spcPct val="0"/>
                </a:spcBef>
                <a:spcAft>
                  <a:spcPct val="35000"/>
                </a:spcAft>
                <a:buNone/>
              </a:pPr>
              <a:r>
                <a:rPr lang="ar-KW" sz="1600" b="1" kern="1200" dirty="0">
                  <a:cs typeface="mohammad bold art 1" pitchFamily="2" charset="-78"/>
                </a:rPr>
                <a:t>التمويل الجماعي القائم على الأوراق المالية</a:t>
              </a:r>
              <a:endParaRPr lang="en-US" sz="1600" b="1" kern="1200" dirty="0">
                <a:cs typeface="mohammad bold art 1" pitchFamily="2" charset="-78"/>
              </a:endParaRPr>
            </a:p>
            <a:p>
              <a:pPr marL="0" lvl="0" indent="0" algn="r" defTabSz="711200" rtl="1">
                <a:lnSpc>
                  <a:spcPct val="90000"/>
                </a:lnSpc>
                <a:spcBef>
                  <a:spcPct val="0"/>
                </a:spcBef>
                <a:spcAft>
                  <a:spcPct val="35000"/>
                </a:spcAft>
                <a:buNone/>
              </a:pPr>
              <a:r>
                <a:rPr lang="ar-KW" sz="1600" kern="1200" dirty="0">
                  <a:cs typeface="mohammad bold art 1" pitchFamily="2" charset="-78"/>
                </a:rPr>
                <a:t>طريقة للحصول على تمويل لسداد دفعات مشروع محل الطرح لزيادة رأي المال عن طريق تنازل الشركة عن جزء من حصص/ أسهم رأس مالها أو قيامها بإصدار أوراق مالية.</a:t>
              </a:r>
              <a:endParaRPr lang="en-US" sz="1600" kern="1200" dirty="0">
                <a:cs typeface="mohammad bold art 1" pitchFamily="2" charset="-78"/>
              </a:endParaRPr>
            </a:p>
          </p:txBody>
        </p:sp>
      </p:grpSp>
      <p:grpSp>
        <p:nvGrpSpPr>
          <p:cNvPr id="14" name="Group 13">
            <a:extLst>
              <a:ext uri="{FF2B5EF4-FFF2-40B4-BE49-F238E27FC236}">
                <a16:creationId xmlns:a16="http://schemas.microsoft.com/office/drawing/2014/main" id="{EEAC3B0A-19CC-439E-B5EA-F1BF9A19CF0C}"/>
              </a:ext>
            </a:extLst>
          </p:cNvPr>
          <p:cNvGrpSpPr/>
          <p:nvPr/>
        </p:nvGrpSpPr>
        <p:grpSpPr>
          <a:xfrm>
            <a:off x="5877598" y="1028019"/>
            <a:ext cx="5341035" cy="752475"/>
            <a:chOff x="6668173" y="1085169"/>
            <a:chExt cx="5341035" cy="752475"/>
          </a:xfrm>
        </p:grpSpPr>
        <p:sp>
          <p:nvSpPr>
            <p:cNvPr id="15" name="TextBox 14">
              <a:extLst>
                <a:ext uri="{FF2B5EF4-FFF2-40B4-BE49-F238E27FC236}">
                  <a16:creationId xmlns:a16="http://schemas.microsoft.com/office/drawing/2014/main" id="{0959C21D-BD84-4A71-B50A-1572BEDC27A2}"/>
                </a:ext>
              </a:extLst>
            </p:cNvPr>
            <p:cNvSpPr txBox="1"/>
            <p:nvPr/>
          </p:nvSpPr>
          <p:spPr>
            <a:xfrm>
              <a:off x="6668173" y="1289540"/>
              <a:ext cx="4711639" cy="338555"/>
            </a:xfrm>
            <a:prstGeom prst="rect">
              <a:avLst/>
            </a:prstGeom>
            <a:noFill/>
          </p:spPr>
          <p:txBody>
            <a:bodyPr wrap="square" rtlCol="0">
              <a:spAutoFit/>
            </a:bodyPr>
            <a:lstStyle/>
            <a:p>
              <a:pPr algn="r" rtl="1"/>
              <a:r>
                <a:rPr lang="ar-KW" sz="1600" dirty="0">
                  <a:solidFill>
                    <a:schemeClr val="accent4">
                      <a:lumMod val="75000"/>
                    </a:schemeClr>
                  </a:solidFill>
                  <a:latin typeface="Calibri" pitchFamily="34" charset="0"/>
                  <a:cs typeface="mohammad bold art 1" pitchFamily="2" charset="-78"/>
                </a:rPr>
                <a:t>التمويل الجماعي القائم على الأوراق المالية</a:t>
              </a:r>
              <a:endParaRPr lang="ar-KW" sz="1400" dirty="0">
                <a:solidFill>
                  <a:schemeClr val="accent4">
                    <a:lumMod val="75000"/>
                  </a:schemeClr>
                </a:solidFill>
              </a:endParaRPr>
            </a:p>
          </p:txBody>
        </p:sp>
        <p:sp>
          <p:nvSpPr>
            <p:cNvPr id="16" name="Rectangle: Rounded Corners 15">
              <a:extLst>
                <a:ext uri="{FF2B5EF4-FFF2-40B4-BE49-F238E27FC236}">
                  <a16:creationId xmlns:a16="http://schemas.microsoft.com/office/drawing/2014/main" id="{8221E2DA-2684-4B66-8A4A-0BC7D5DD9C72}"/>
                </a:ext>
              </a:extLst>
            </p:cNvPr>
            <p:cNvSpPr/>
            <p:nvPr/>
          </p:nvSpPr>
          <p:spPr>
            <a:xfrm>
              <a:off x="7113358" y="1085169"/>
              <a:ext cx="4895850" cy="752475"/>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B5D707B4-32AF-41AA-801A-606A198EDC9A}"/>
              </a:ext>
            </a:extLst>
          </p:cNvPr>
          <p:cNvGrpSpPr/>
          <p:nvPr/>
        </p:nvGrpSpPr>
        <p:grpSpPr>
          <a:xfrm>
            <a:off x="409575" y="1025429"/>
            <a:ext cx="5582656" cy="752475"/>
            <a:chOff x="145592" y="1085170"/>
            <a:chExt cx="5582656" cy="752475"/>
          </a:xfrm>
        </p:grpSpPr>
        <p:sp>
          <p:nvSpPr>
            <p:cNvPr id="18" name="TextBox 17">
              <a:extLst>
                <a:ext uri="{FF2B5EF4-FFF2-40B4-BE49-F238E27FC236}">
                  <a16:creationId xmlns:a16="http://schemas.microsoft.com/office/drawing/2014/main" id="{712B360C-FBDC-4EB8-BD0C-42973EB19189}"/>
                </a:ext>
              </a:extLst>
            </p:cNvPr>
            <p:cNvSpPr txBox="1"/>
            <p:nvPr/>
          </p:nvSpPr>
          <p:spPr>
            <a:xfrm>
              <a:off x="1016609" y="1292470"/>
              <a:ext cx="4711639" cy="338555"/>
            </a:xfrm>
            <a:prstGeom prst="rect">
              <a:avLst/>
            </a:prstGeom>
            <a:noFill/>
          </p:spPr>
          <p:txBody>
            <a:bodyPr wrap="square" rtlCol="0">
              <a:spAutoFit/>
            </a:bodyPr>
            <a:lstStyle/>
            <a:p>
              <a:pPr algn="l"/>
              <a:r>
                <a:rPr lang="en-US" sz="1600" dirty="0">
                  <a:solidFill>
                    <a:schemeClr val="accent4">
                      <a:lumMod val="75000"/>
                    </a:schemeClr>
                  </a:solidFill>
                  <a:latin typeface="Calibri" pitchFamily="34" charset="0"/>
                  <a:cs typeface="mohammad bold art 1" pitchFamily="2" charset="-78"/>
                </a:rPr>
                <a:t>Securities-based Crowdfunding</a:t>
              </a:r>
              <a:endParaRPr lang="ar-KW" sz="1600" dirty="0">
                <a:solidFill>
                  <a:schemeClr val="accent4">
                    <a:lumMod val="75000"/>
                  </a:schemeClr>
                </a:solidFill>
                <a:latin typeface="Calibri" pitchFamily="34" charset="0"/>
                <a:cs typeface="mohammad bold art 1" pitchFamily="2" charset="-78"/>
              </a:endParaRPr>
            </a:p>
          </p:txBody>
        </p:sp>
        <p:sp>
          <p:nvSpPr>
            <p:cNvPr id="19" name="Rectangle: Rounded Corners 18">
              <a:extLst>
                <a:ext uri="{FF2B5EF4-FFF2-40B4-BE49-F238E27FC236}">
                  <a16:creationId xmlns:a16="http://schemas.microsoft.com/office/drawing/2014/main" id="{354C6DD2-CBC6-486A-A299-FB9A2BF79AAA}"/>
                </a:ext>
              </a:extLst>
            </p:cNvPr>
            <p:cNvSpPr/>
            <p:nvPr/>
          </p:nvSpPr>
          <p:spPr>
            <a:xfrm>
              <a:off x="145592" y="1085170"/>
              <a:ext cx="4895850" cy="752475"/>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grpSp>
    </p:spTree>
    <p:extLst>
      <p:ext uri="{BB962C8B-B14F-4D97-AF65-F5344CB8AC3E}">
        <p14:creationId xmlns:p14="http://schemas.microsoft.com/office/powerpoint/2010/main" val="16908880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48A71B06-E02F-4CAA-957B-2AAD6D788BF1}"/>
              </a:ext>
            </a:extLst>
          </p:cNvPr>
          <p:cNvGrpSpPr/>
          <p:nvPr/>
        </p:nvGrpSpPr>
        <p:grpSpPr>
          <a:xfrm>
            <a:off x="9426103" y="2345922"/>
            <a:ext cx="2312745" cy="2458105"/>
            <a:chOff x="9267092" y="2916819"/>
            <a:chExt cx="2312745" cy="2458105"/>
          </a:xfrm>
        </p:grpSpPr>
        <p:grpSp>
          <p:nvGrpSpPr>
            <p:cNvPr id="3" name="Group 2">
              <a:extLst>
                <a:ext uri="{FF2B5EF4-FFF2-40B4-BE49-F238E27FC236}">
                  <a16:creationId xmlns:a16="http://schemas.microsoft.com/office/drawing/2014/main" id="{21DF1F70-F326-448F-AD0D-3A26D714E969}"/>
                </a:ext>
              </a:extLst>
            </p:cNvPr>
            <p:cNvGrpSpPr/>
            <p:nvPr/>
          </p:nvGrpSpPr>
          <p:grpSpPr>
            <a:xfrm>
              <a:off x="9372898" y="2916819"/>
              <a:ext cx="2089240" cy="2458105"/>
              <a:chOff x="958660" y="1968532"/>
              <a:chExt cx="2089240" cy="2458105"/>
            </a:xfrm>
          </p:grpSpPr>
          <p:sp>
            <p:nvSpPr>
              <p:cNvPr id="9" name="TextBox 8">
                <a:extLst>
                  <a:ext uri="{FF2B5EF4-FFF2-40B4-BE49-F238E27FC236}">
                    <a16:creationId xmlns:a16="http://schemas.microsoft.com/office/drawing/2014/main" id="{4F642D29-AD7A-4866-A41E-E4DC7DB5E7A4}"/>
                  </a:ext>
                </a:extLst>
              </p:cNvPr>
              <p:cNvSpPr txBox="1"/>
              <p:nvPr/>
            </p:nvSpPr>
            <p:spPr>
              <a:xfrm>
                <a:off x="958660" y="2949309"/>
                <a:ext cx="2089240" cy="1477328"/>
              </a:xfrm>
              <a:prstGeom prst="rect">
                <a:avLst/>
              </a:prstGeom>
              <a:noFill/>
            </p:spPr>
            <p:txBody>
              <a:bodyPr wrap="square" rtlCol="0">
                <a:spAutoFit/>
              </a:bodyPr>
              <a:lstStyle/>
              <a:p>
                <a:pPr algn="r" rtl="1"/>
                <a:r>
                  <a:rPr lang="ar-KW" sz="900" dirty="0">
                    <a:cs typeface="mohammad bold art 1" pitchFamily="2" charset="-78"/>
                  </a:rPr>
                  <a:t>شركة (أ ب ج) تقدم خدمات تنظيف للمباني في الكويت، وترغب بالتوسع إلى دول الخليج العربي، ولتتمكن من ذلك، تحتاج الشركة للحصول على تمويل بقيمة 100,000 دينار كويتي</a:t>
                </a:r>
              </a:p>
              <a:p>
                <a:pPr rtl="1"/>
                <a:r>
                  <a:rPr lang="en-US" sz="900" dirty="0">
                    <a:cs typeface="mohammad bold art 1" pitchFamily="2" charset="-78"/>
                  </a:rPr>
                  <a:t>(XYZ) company provides cleaning services for building in Kuwait and wants to grow its operations to the GCC. To achieve this goal, (XYZ) needs to secure 100,000 Kuwaiti Dinars in funding.</a:t>
                </a:r>
              </a:p>
            </p:txBody>
          </p:sp>
          <p:pic>
            <p:nvPicPr>
              <p:cNvPr id="8" name="Graphic 7" descr="Building">
                <a:extLst>
                  <a:ext uri="{FF2B5EF4-FFF2-40B4-BE49-F238E27FC236}">
                    <a16:creationId xmlns:a16="http://schemas.microsoft.com/office/drawing/2014/main" id="{052B3F28-5D14-4726-9917-D5720388DBC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546080" y="1968532"/>
                <a:ext cx="914400" cy="980777"/>
              </a:xfrm>
              <a:prstGeom prst="rect">
                <a:avLst/>
              </a:prstGeom>
            </p:spPr>
          </p:pic>
        </p:grpSp>
        <p:sp>
          <p:nvSpPr>
            <p:cNvPr id="10" name="Rectangle: Rounded Corners 9">
              <a:extLst>
                <a:ext uri="{FF2B5EF4-FFF2-40B4-BE49-F238E27FC236}">
                  <a16:creationId xmlns:a16="http://schemas.microsoft.com/office/drawing/2014/main" id="{AAA3E437-4618-430D-901A-1B1AC0296785}"/>
                </a:ext>
              </a:extLst>
            </p:cNvPr>
            <p:cNvSpPr/>
            <p:nvPr/>
          </p:nvSpPr>
          <p:spPr>
            <a:xfrm>
              <a:off x="9267092" y="2916819"/>
              <a:ext cx="2312745" cy="2458105"/>
            </a:xfrm>
            <a:prstGeom prst="roundRect">
              <a:avLst/>
            </a:prstGeom>
            <a:noFill/>
            <a:ln w="2857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834F3088-88E9-4217-8AE7-E0D812505340}"/>
              </a:ext>
            </a:extLst>
          </p:cNvPr>
          <p:cNvGrpSpPr/>
          <p:nvPr/>
        </p:nvGrpSpPr>
        <p:grpSpPr>
          <a:xfrm>
            <a:off x="3418663" y="2299227"/>
            <a:ext cx="2312745" cy="2458105"/>
            <a:chOff x="6421474" y="1436453"/>
            <a:chExt cx="2312745" cy="2458105"/>
          </a:xfrm>
        </p:grpSpPr>
        <p:pic>
          <p:nvPicPr>
            <p:cNvPr id="13" name="Graphic 12" descr="Laptop">
              <a:extLst>
                <a:ext uri="{FF2B5EF4-FFF2-40B4-BE49-F238E27FC236}">
                  <a16:creationId xmlns:a16="http://schemas.microsoft.com/office/drawing/2014/main" id="{2E2F6702-C9A1-481C-9756-1A7C7BDB08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69218" y="1474035"/>
              <a:ext cx="1061828" cy="1138906"/>
            </a:xfrm>
            <a:prstGeom prst="rect">
              <a:avLst/>
            </a:prstGeom>
          </p:spPr>
        </p:pic>
        <p:sp>
          <p:nvSpPr>
            <p:cNvPr id="28" name="TextBox 27">
              <a:extLst>
                <a:ext uri="{FF2B5EF4-FFF2-40B4-BE49-F238E27FC236}">
                  <a16:creationId xmlns:a16="http://schemas.microsoft.com/office/drawing/2014/main" id="{743E9CA1-B598-449F-9301-B894BEB95E38}"/>
                </a:ext>
              </a:extLst>
            </p:cNvPr>
            <p:cNvSpPr txBox="1"/>
            <p:nvPr/>
          </p:nvSpPr>
          <p:spPr>
            <a:xfrm>
              <a:off x="6532324" y="2499688"/>
              <a:ext cx="2135615" cy="1200329"/>
            </a:xfrm>
            <a:prstGeom prst="rect">
              <a:avLst/>
            </a:prstGeom>
            <a:noFill/>
          </p:spPr>
          <p:txBody>
            <a:bodyPr wrap="square" rtlCol="0">
              <a:spAutoFit/>
            </a:bodyPr>
            <a:lstStyle/>
            <a:p>
              <a:pPr algn="r" rtl="1"/>
              <a:r>
                <a:rPr lang="ar-KW" sz="900" dirty="0">
                  <a:cs typeface="mohammad bold art 1" pitchFamily="2" charset="-78"/>
                </a:rPr>
                <a:t>تتوجه الشركة إلى منصة تمويل جماعي قائم على الأوراق المالية مقيدة في سجلات الهيئة للحصول على الموافقة لعرض مشروع التوسع للحصول على التمويل المطلوب.</a:t>
              </a:r>
            </a:p>
            <a:p>
              <a:r>
                <a:rPr lang="en-US" sz="900" dirty="0">
                  <a:cs typeface="mohammad bold art 1" pitchFamily="2" charset="-78"/>
                </a:rPr>
                <a:t>Khaled approaches a registered securities-based crowdfunding platform and grants their approval to secure the necessary funding.</a:t>
              </a:r>
            </a:p>
          </p:txBody>
        </p:sp>
        <p:sp>
          <p:nvSpPr>
            <p:cNvPr id="21" name="Rectangle: Rounded Corners 20">
              <a:extLst>
                <a:ext uri="{FF2B5EF4-FFF2-40B4-BE49-F238E27FC236}">
                  <a16:creationId xmlns:a16="http://schemas.microsoft.com/office/drawing/2014/main" id="{AD9AB22B-7E3E-489C-B33E-1328CE08CE8C}"/>
                </a:ext>
              </a:extLst>
            </p:cNvPr>
            <p:cNvSpPr/>
            <p:nvPr/>
          </p:nvSpPr>
          <p:spPr>
            <a:xfrm>
              <a:off x="6421474" y="1436453"/>
              <a:ext cx="2312745" cy="2458105"/>
            </a:xfrm>
            <a:prstGeom prst="roundRect">
              <a:avLst/>
            </a:prstGeom>
            <a:noFill/>
            <a:ln w="2857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grpSp>
      <p:grpSp>
        <p:nvGrpSpPr>
          <p:cNvPr id="14" name="Group 13">
            <a:extLst>
              <a:ext uri="{FF2B5EF4-FFF2-40B4-BE49-F238E27FC236}">
                <a16:creationId xmlns:a16="http://schemas.microsoft.com/office/drawing/2014/main" id="{5C71F1E4-77F1-44AA-860E-F279DD7AEDF3}"/>
              </a:ext>
            </a:extLst>
          </p:cNvPr>
          <p:cNvGrpSpPr/>
          <p:nvPr/>
        </p:nvGrpSpPr>
        <p:grpSpPr>
          <a:xfrm>
            <a:off x="6379152" y="2336809"/>
            <a:ext cx="2312745" cy="2467217"/>
            <a:chOff x="4079642" y="3090127"/>
            <a:chExt cx="2312745" cy="2467217"/>
          </a:xfrm>
        </p:grpSpPr>
        <p:grpSp>
          <p:nvGrpSpPr>
            <p:cNvPr id="5" name="Group 4">
              <a:extLst>
                <a:ext uri="{FF2B5EF4-FFF2-40B4-BE49-F238E27FC236}">
                  <a16:creationId xmlns:a16="http://schemas.microsoft.com/office/drawing/2014/main" id="{83FB3811-A42A-4185-B348-B7043BFC35AB}"/>
                </a:ext>
              </a:extLst>
            </p:cNvPr>
            <p:cNvGrpSpPr/>
            <p:nvPr/>
          </p:nvGrpSpPr>
          <p:grpSpPr>
            <a:xfrm>
              <a:off x="4226428" y="3099240"/>
              <a:ext cx="2089240" cy="2458104"/>
              <a:chOff x="4226428" y="3099240"/>
              <a:chExt cx="2089240" cy="2458104"/>
            </a:xfrm>
          </p:grpSpPr>
          <p:pic>
            <p:nvPicPr>
              <p:cNvPr id="17" name="Graphic 16" descr="Document">
                <a:extLst>
                  <a:ext uri="{FF2B5EF4-FFF2-40B4-BE49-F238E27FC236}">
                    <a16:creationId xmlns:a16="http://schemas.microsoft.com/office/drawing/2014/main" id="{C10D09E1-04D2-47C0-8D55-7D5C4743C11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813848" y="3099240"/>
                <a:ext cx="914400" cy="980777"/>
              </a:xfrm>
              <a:prstGeom prst="rect">
                <a:avLst/>
              </a:prstGeom>
            </p:spPr>
          </p:pic>
          <p:sp>
            <p:nvSpPr>
              <p:cNvPr id="18" name="TextBox 17">
                <a:extLst>
                  <a:ext uri="{FF2B5EF4-FFF2-40B4-BE49-F238E27FC236}">
                    <a16:creationId xmlns:a16="http://schemas.microsoft.com/office/drawing/2014/main" id="{0F0FAB46-8280-432E-A02F-6FF089883917}"/>
                  </a:ext>
                </a:extLst>
              </p:cNvPr>
              <p:cNvSpPr txBox="1"/>
              <p:nvPr/>
            </p:nvSpPr>
            <p:spPr>
              <a:xfrm>
                <a:off x="4226428" y="4080016"/>
                <a:ext cx="2089240" cy="1477328"/>
              </a:xfrm>
              <a:prstGeom prst="rect">
                <a:avLst/>
              </a:prstGeom>
              <a:noFill/>
            </p:spPr>
            <p:txBody>
              <a:bodyPr wrap="square" rtlCol="0">
                <a:spAutoFit/>
              </a:bodyPr>
              <a:lstStyle/>
              <a:p>
                <a:pPr algn="r" rtl="1"/>
                <a:r>
                  <a:rPr lang="ar-KW" sz="900" dirty="0">
                    <a:cs typeface="mohammad bold art 1" pitchFamily="2" charset="-78"/>
                  </a:rPr>
                  <a:t>تقوم شركة (أ ب ج) بتعيين شركة استشارات مرخصة من قبل الهيئة لإعداد دراسة الجدوى الخاصة بالمشروع وترتيب جميع المستندات تمهيداً لتقديمها إلى منصة التمويل الجماعي.</a:t>
                </a:r>
              </a:p>
              <a:p>
                <a:r>
                  <a:rPr lang="en-US" sz="900" dirty="0">
                    <a:cs typeface="mohammad bold art 1" pitchFamily="2" charset="-78"/>
                  </a:rPr>
                  <a:t>(XYZ) engages a licensed consulting firm to conduct a feasibility study and prepare all the necessary documentation to submit to a crowdfunding platform.</a:t>
                </a:r>
              </a:p>
            </p:txBody>
          </p:sp>
        </p:grpSp>
        <p:sp>
          <p:nvSpPr>
            <p:cNvPr id="22" name="Rectangle: Rounded Corners 21">
              <a:extLst>
                <a:ext uri="{FF2B5EF4-FFF2-40B4-BE49-F238E27FC236}">
                  <a16:creationId xmlns:a16="http://schemas.microsoft.com/office/drawing/2014/main" id="{AECC86FA-5316-4E95-9F5E-2A4CB9FF8E01}"/>
                </a:ext>
              </a:extLst>
            </p:cNvPr>
            <p:cNvSpPr/>
            <p:nvPr/>
          </p:nvSpPr>
          <p:spPr>
            <a:xfrm>
              <a:off x="4079642" y="3090127"/>
              <a:ext cx="2312745" cy="2458105"/>
            </a:xfrm>
            <a:prstGeom prst="roundRect">
              <a:avLst/>
            </a:prstGeom>
            <a:noFill/>
            <a:ln w="2857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grpSp>
      <p:grpSp>
        <p:nvGrpSpPr>
          <p:cNvPr id="11" name="Group 10">
            <a:extLst>
              <a:ext uri="{FF2B5EF4-FFF2-40B4-BE49-F238E27FC236}">
                <a16:creationId xmlns:a16="http://schemas.microsoft.com/office/drawing/2014/main" id="{0A156D76-5398-4242-8C68-514289821A07}"/>
              </a:ext>
            </a:extLst>
          </p:cNvPr>
          <p:cNvGrpSpPr/>
          <p:nvPr/>
        </p:nvGrpSpPr>
        <p:grpSpPr>
          <a:xfrm>
            <a:off x="412692" y="2299228"/>
            <a:ext cx="2312745" cy="2458105"/>
            <a:chOff x="1077614" y="2281730"/>
            <a:chExt cx="2312745" cy="2458105"/>
          </a:xfrm>
        </p:grpSpPr>
        <p:grpSp>
          <p:nvGrpSpPr>
            <p:cNvPr id="7" name="Group 6">
              <a:extLst>
                <a:ext uri="{FF2B5EF4-FFF2-40B4-BE49-F238E27FC236}">
                  <a16:creationId xmlns:a16="http://schemas.microsoft.com/office/drawing/2014/main" id="{B4D53B02-A4A4-4D9F-B954-9B6DFC499B41}"/>
                </a:ext>
              </a:extLst>
            </p:cNvPr>
            <p:cNvGrpSpPr/>
            <p:nvPr/>
          </p:nvGrpSpPr>
          <p:grpSpPr>
            <a:xfrm>
              <a:off x="1169198" y="2426431"/>
              <a:ext cx="2089241" cy="1943435"/>
              <a:chOff x="9988434" y="3832441"/>
              <a:chExt cx="2089241" cy="1943435"/>
            </a:xfrm>
          </p:grpSpPr>
          <p:sp>
            <p:nvSpPr>
              <p:cNvPr id="55" name="TextBox 54">
                <a:extLst>
                  <a:ext uri="{FF2B5EF4-FFF2-40B4-BE49-F238E27FC236}">
                    <a16:creationId xmlns:a16="http://schemas.microsoft.com/office/drawing/2014/main" id="{FA825B68-4808-481B-936E-1D2C63E65AD5}"/>
                  </a:ext>
                </a:extLst>
              </p:cNvPr>
              <p:cNvSpPr txBox="1"/>
              <p:nvPr/>
            </p:nvSpPr>
            <p:spPr>
              <a:xfrm>
                <a:off x="9988434" y="4714047"/>
                <a:ext cx="2089241" cy="1061829"/>
              </a:xfrm>
              <a:prstGeom prst="rect">
                <a:avLst/>
              </a:prstGeom>
              <a:noFill/>
            </p:spPr>
            <p:txBody>
              <a:bodyPr wrap="square" rtlCol="0">
                <a:spAutoFit/>
              </a:bodyPr>
              <a:lstStyle/>
              <a:p>
                <a:pPr algn="r" rtl="1"/>
                <a:r>
                  <a:rPr lang="ar-KW" sz="900" dirty="0">
                    <a:cs typeface="mohammad bold art 1" pitchFamily="2" charset="-78"/>
                  </a:rPr>
                  <a:t>يقوم المستثمرون بالاطلاع على المشاريع (العروض) المدرجة على منصة التمويل الجماعي، ومن ثم اختيار الاستثمار المناسب لهم والدخول فيه.</a:t>
                </a:r>
              </a:p>
              <a:p>
                <a:r>
                  <a:rPr lang="en-US" sz="900" dirty="0">
                    <a:cs typeface="mohammad bold art 1" pitchFamily="2" charset="-78"/>
                  </a:rPr>
                  <a:t>Investors peruse the offers listed on the crowdfunding platform and select their preferred investment opportunity.</a:t>
                </a:r>
              </a:p>
            </p:txBody>
          </p:sp>
          <p:pic>
            <p:nvPicPr>
              <p:cNvPr id="54" name="Graphic 53" descr="Users">
                <a:extLst>
                  <a:ext uri="{FF2B5EF4-FFF2-40B4-BE49-F238E27FC236}">
                    <a16:creationId xmlns:a16="http://schemas.microsoft.com/office/drawing/2014/main" id="{56EBC8C2-CB5C-4454-86C7-3A425E669BC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581699" y="3832441"/>
                <a:ext cx="914400" cy="980777"/>
              </a:xfrm>
              <a:prstGeom prst="rect">
                <a:avLst/>
              </a:prstGeom>
            </p:spPr>
          </p:pic>
        </p:grpSp>
        <p:sp>
          <p:nvSpPr>
            <p:cNvPr id="23" name="Rectangle: Rounded Corners 22">
              <a:extLst>
                <a:ext uri="{FF2B5EF4-FFF2-40B4-BE49-F238E27FC236}">
                  <a16:creationId xmlns:a16="http://schemas.microsoft.com/office/drawing/2014/main" id="{3B275CF6-1716-4A2B-A7CA-BFC192E0806D}"/>
                </a:ext>
              </a:extLst>
            </p:cNvPr>
            <p:cNvSpPr/>
            <p:nvPr/>
          </p:nvSpPr>
          <p:spPr>
            <a:xfrm>
              <a:off x="1077614" y="2281730"/>
              <a:ext cx="2312745" cy="2458105"/>
            </a:xfrm>
            <a:prstGeom prst="roundRect">
              <a:avLst/>
            </a:prstGeom>
            <a:noFill/>
            <a:ln w="2857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grpSp>
      <p:grpSp>
        <p:nvGrpSpPr>
          <p:cNvPr id="35" name="Group 34">
            <a:extLst>
              <a:ext uri="{FF2B5EF4-FFF2-40B4-BE49-F238E27FC236}">
                <a16:creationId xmlns:a16="http://schemas.microsoft.com/office/drawing/2014/main" id="{62FFAAEF-3216-461A-943E-7A8146C5CA0E}"/>
              </a:ext>
            </a:extLst>
          </p:cNvPr>
          <p:cNvGrpSpPr/>
          <p:nvPr/>
        </p:nvGrpSpPr>
        <p:grpSpPr>
          <a:xfrm>
            <a:off x="6668173" y="1085169"/>
            <a:ext cx="5341035" cy="752475"/>
            <a:chOff x="6668173" y="1085169"/>
            <a:chExt cx="5341035" cy="752475"/>
          </a:xfrm>
        </p:grpSpPr>
        <p:sp>
          <p:nvSpPr>
            <p:cNvPr id="2" name="TextBox 1">
              <a:extLst>
                <a:ext uri="{FF2B5EF4-FFF2-40B4-BE49-F238E27FC236}">
                  <a16:creationId xmlns:a16="http://schemas.microsoft.com/office/drawing/2014/main" id="{69D950D0-2BBC-7D9E-BB74-AE63C5364B04}"/>
                </a:ext>
              </a:extLst>
            </p:cNvPr>
            <p:cNvSpPr txBox="1"/>
            <p:nvPr/>
          </p:nvSpPr>
          <p:spPr>
            <a:xfrm>
              <a:off x="6668173" y="1289540"/>
              <a:ext cx="4711639" cy="338555"/>
            </a:xfrm>
            <a:prstGeom prst="rect">
              <a:avLst/>
            </a:prstGeom>
            <a:noFill/>
          </p:spPr>
          <p:txBody>
            <a:bodyPr wrap="square" rtlCol="0">
              <a:spAutoFit/>
            </a:bodyPr>
            <a:lstStyle/>
            <a:p>
              <a:pPr algn="r" rtl="1"/>
              <a:r>
                <a:rPr lang="ar-KW" sz="1600" dirty="0">
                  <a:solidFill>
                    <a:schemeClr val="accent4">
                      <a:lumMod val="75000"/>
                    </a:schemeClr>
                  </a:solidFill>
                  <a:latin typeface="Calibri" pitchFamily="34" charset="0"/>
                  <a:cs typeface="mohammad bold art 1" pitchFamily="2" charset="-78"/>
                </a:rPr>
                <a:t>التمويل الجماعي القائم على الأوراق المالية</a:t>
              </a:r>
              <a:endParaRPr lang="ar-KW" sz="1400" dirty="0">
                <a:solidFill>
                  <a:schemeClr val="accent4">
                    <a:lumMod val="75000"/>
                  </a:schemeClr>
                </a:solidFill>
              </a:endParaRPr>
            </a:p>
          </p:txBody>
        </p:sp>
        <p:sp>
          <p:nvSpPr>
            <p:cNvPr id="48" name="Rectangle: Rounded Corners 47">
              <a:extLst>
                <a:ext uri="{FF2B5EF4-FFF2-40B4-BE49-F238E27FC236}">
                  <a16:creationId xmlns:a16="http://schemas.microsoft.com/office/drawing/2014/main" id="{7D0457E0-FCA9-424F-A2B4-AE8DB0858507}"/>
                </a:ext>
              </a:extLst>
            </p:cNvPr>
            <p:cNvSpPr/>
            <p:nvPr/>
          </p:nvSpPr>
          <p:spPr>
            <a:xfrm>
              <a:off x="7113358" y="1085169"/>
              <a:ext cx="4895850" cy="752475"/>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grpSp>
      <p:grpSp>
        <p:nvGrpSpPr>
          <p:cNvPr id="36" name="Group 35">
            <a:extLst>
              <a:ext uri="{FF2B5EF4-FFF2-40B4-BE49-F238E27FC236}">
                <a16:creationId xmlns:a16="http://schemas.microsoft.com/office/drawing/2014/main" id="{9B93C167-FCDC-4816-91A9-13C21A50C5DA}"/>
              </a:ext>
            </a:extLst>
          </p:cNvPr>
          <p:cNvGrpSpPr/>
          <p:nvPr/>
        </p:nvGrpSpPr>
        <p:grpSpPr>
          <a:xfrm>
            <a:off x="145592" y="1085170"/>
            <a:ext cx="5582656" cy="752475"/>
            <a:chOff x="145592" y="1085170"/>
            <a:chExt cx="5582656" cy="752475"/>
          </a:xfrm>
        </p:grpSpPr>
        <p:sp>
          <p:nvSpPr>
            <p:cNvPr id="4" name="TextBox 3">
              <a:extLst>
                <a:ext uri="{FF2B5EF4-FFF2-40B4-BE49-F238E27FC236}">
                  <a16:creationId xmlns:a16="http://schemas.microsoft.com/office/drawing/2014/main" id="{3B6C56F6-650B-B8B3-D857-65D6CDC7D522}"/>
                </a:ext>
              </a:extLst>
            </p:cNvPr>
            <p:cNvSpPr txBox="1"/>
            <p:nvPr/>
          </p:nvSpPr>
          <p:spPr>
            <a:xfrm>
              <a:off x="1016609" y="1292470"/>
              <a:ext cx="4711639" cy="338555"/>
            </a:xfrm>
            <a:prstGeom prst="rect">
              <a:avLst/>
            </a:prstGeom>
            <a:noFill/>
          </p:spPr>
          <p:txBody>
            <a:bodyPr wrap="square" rtlCol="0">
              <a:spAutoFit/>
            </a:bodyPr>
            <a:lstStyle/>
            <a:p>
              <a:pPr algn="l"/>
              <a:r>
                <a:rPr lang="en-US" sz="1600" dirty="0">
                  <a:solidFill>
                    <a:schemeClr val="accent4">
                      <a:lumMod val="75000"/>
                    </a:schemeClr>
                  </a:solidFill>
                  <a:latin typeface="Calibri" pitchFamily="34" charset="0"/>
                  <a:cs typeface="mohammad bold art 1" pitchFamily="2" charset="-78"/>
                </a:rPr>
                <a:t>Securities-based Crowdfunding</a:t>
              </a:r>
              <a:endParaRPr lang="ar-KW" sz="1600" dirty="0">
                <a:solidFill>
                  <a:schemeClr val="accent4">
                    <a:lumMod val="75000"/>
                  </a:schemeClr>
                </a:solidFill>
                <a:latin typeface="Calibri" pitchFamily="34" charset="0"/>
                <a:cs typeface="mohammad bold art 1" pitchFamily="2" charset="-78"/>
              </a:endParaRPr>
            </a:p>
          </p:txBody>
        </p:sp>
        <p:sp>
          <p:nvSpPr>
            <p:cNvPr id="49" name="Rectangle: Rounded Corners 48">
              <a:extLst>
                <a:ext uri="{FF2B5EF4-FFF2-40B4-BE49-F238E27FC236}">
                  <a16:creationId xmlns:a16="http://schemas.microsoft.com/office/drawing/2014/main" id="{445B60B2-9929-4FE3-91C4-0D1D601380DE}"/>
                </a:ext>
              </a:extLst>
            </p:cNvPr>
            <p:cNvSpPr/>
            <p:nvPr/>
          </p:nvSpPr>
          <p:spPr>
            <a:xfrm>
              <a:off x="145592" y="1085170"/>
              <a:ext cx="4895850" cy="752475"/>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grpSp>
    </p:spTree>
    <p:extLst>
      <p:ext uri="{BB962C8B-B14F-4D97-AF65-F5344CB8AC3E}">
        <p14:creationId xmlns:p14="http://schemas.microsoft.com/office/powerpoint/2010/main" val="41655448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F7FF4AF-A1ED-49DB-BE4F-7927E5224659}"/>
              </a:ext>
            </a:extLst>
          </p:cNvPr>
          <p:cNvSpPr>
            <a:spLocks noGrp="1"/>
          </p:cNvSpPr>
          <p:nvPr>
            <p:ph type="body" idx="1"/>
          </p:nvPr>
        </p:nvSpPr>
        <p:spPr>
          <a:xfrm>
            <a:off x="499169" y="1146664"/>
            <a:ext cx="5645150" cy="823912"/>
          </a:xfrm>
        </p:spPr>
        <p:txBody>
          <a:bodyPr>
            <a:normAutofit/>
          </a:bodyPr>
          <a:lstStyle/>
          <a:p>
            <a:r>
              <a:rPr lang="en-US" sz="1600" b="0" dirty="0">
                <a:solidFill>
                  <a:schemeClr val="accent4">
                    <a:lumMod val="75000"/>
                  </a:schemeClr>
                </a:solidFill>
                <a:latin typeface="Calibri" pitchFamily="34" charset="0"/>
                <a:cs typeface="mohammad bold art 1" pitchFamily="2" charset="-78"/>
              </a:rPr>
              <a:t>Objectives of Securities-based Crowdfunding</a:t>
            </a:r>
          </a:p>
        </p:txBody>
      </p:sp>
      <p:grpSp>
        <p:nvGrpSpPr>
          <p:cNvPr id="47" name="Group 46">
            <a:extLst>
              <a:ext uri="{FF2B5EF4-FFF2-40B4-BE49-F238E27FC236}">
                <a16:creationId xmlns:a16="http://schemas.microsoft.com/office/drawing/2014/main" id="{C95F8C0C-5584-4C0D-99BE-2DD44085876B}"/>
              </a:ext>
            </a:extLst>
          </p:cNvPr>
          <p:cNvGrpSpPr/>
          <p:nvPr/>
        </p:nvGrpSpPr>
        <p:grpSpPr>
          <a:xfrm>
            <a:off x="125614" y="2886075"/>
            <a:ext cx="5527840" cy="2077182"/>
            <a:chOff x="125614" y="2883876"/>
            <a:chExt cx="5968596" cy="2079381"/>
          </a:xfrm>
        </p:grpSpPr>
        <p:sp>
          <p:nvSpPr>
            <p:cNvPr id="38" name="Freeform: Shape 37">
              <a:extLst>
                <a:ext uri="{FF2B5EF4-FFF2-40B4-BE49-F238E27FC236}">
                  <a16:creationId xmlns:a16="http://schemas.microsoft.com/office/drawing/2014/main" id="{0464A73E-EC0B-47F6-8016-7D7F945C994B}"/>
                </a:ext>
              </a:extLst>
            </p:cNvPr>
            <p:cNvSpPr/>
            <p:nvPr/>
          </p:nvSpPr>
          <p:spPr>
            <a:xfrm>
              <a:off x="240975" y="3008850"/>
              <a:ext cx="2768663" cy="865207"/>
            </a:xfrm>
            <a:custGeom>
              <a:avLst/>
              <a:gdLst>
                <a:gd name="connsiteX0" fmla="*/ 0 w 2768663"/>
                <a:gd name="connsiteY0" fmla="*/ 0 h 865207"/>
                <a:gd name="connsiteX1" fmla="*/ 2768663 w 2768663"/>
                <a:gd name="connsiteY1" fmla="*/ 0 h 865207"/>
                <a:gd name="connsiteX2" fmla="*/ 2768663 w 2768663"/>
                <a:gd name="connsiteY2" fmla="*/ 865207 h 865207"/>
                <a:gd name="connsiteX3" fmla="*/ 0 w 2768663"/>
                <a:gd name="connsiteY3" fmla="*/ 865207 h 865207"/>
                <a:gd name="connsiteX4" fmla="*/ 0 w 2768663"/>
                <a:gd name="connsiteY4" fmla="*/ 0 h 8652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8663" h="865207">
                  <a:moveTo>
                    <a:pt x="0" y="0"/>
                  </a:moveTo>
                  <a:lnTo>
                    <a:pt x="2768663" y="0"/>
                  </a:lnTo>
                  <a:lnTo>
                    <a:pt x="2768663" y="865207"/>
                  </a:lnTo>
                  <a:lnTo>
                    <a:pt x="0" y="865207"/>
                  </a:lnTo>
                  <a:lnTo>
                    <a:pt x="0" y="0"/>
                  </a:lnTo>
                  <a:close/>
                </a:path>
              </a:pathLst>
            </a:custGeom>
            <a:ln>
              <a:solidFill>
                <a:srgbClr val="1F4E79"/>
              </a:solidFill>
            </a:ln>
          </p:spPr>
          <p:style>
            <a:lnRef idx="1">
              <a:schemeClr val="accent2">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586034" tIns="34290" rIns="34290" bIns="34290" numCol="1" spcCol="1270" anchor="ctr" anchorCtr="0">
              <a:noAutofit/>
            </a:bodyPr>
            <a:lstStyle/>
            <a:p>
              <a:pPr marL="0" lvl="0" indent="0" algn="l" defTabSz="400050">
                <a:lnSpc>
                  <a:spcPct val="90000"/>
                </a:lnSpc>
                <a:spcBef>
                  <a:spcPct val="0"/>
                </a:spcBef>
                <a:spcAft>
                  <a:spcPct val="35000"/>
                </a:spcAft>
                <a:buNone/>
              </a:pPr>
              <a:r>
                <a:rPr lang="en-US" sz="1200" kern="1200" dirty="0"/>
                <a:t>Facilitate direct connections between interested investors and SMEs to foster meaningful interactions.</a:t>
              </a:r>
            </a:p>
          </p:txBody>
        </p:sp>
        <p:sp>
          <p:nvSpPr>
            <p:cNvPr id="39" name="Rectangle 38" descr="Filter">
              <a:extLst>
                <a:ext uri="{FF2B5EF4-FFF2-40B4-BE49-F238E27FC236}">
                  <a16:creationId xmlns:a16="http://schemas.microsoft.com/office/drawing/2014/main" id="{32ED150C-B0C1-4697-90A9-08C8369E9E75}"/>
                </a:ext>
              </a:extLst>
            </p:cNvPr>
            <p:cNvSpPr/>
            <p:nvPr/>
          </p:nvSpPr>
          <p:spPr>
            <a:xfrm>
              <a:off x="125614" y="2883876"/>
              <a:ext cx="605645" cy="908467"/>
            </a:xfrm>
            <a:prstGeom prst="rect">
              <a:avLst/>
            </a:prstGeom>
            <a: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l="-10392" t="9739" r="-10392" b="9739"/>
              </a:stretch>
            </a:blipFill>
          </p:spPr>
          <p:style>
            <a:lnRef idx="0">
              <a:schemeClr val="lt1">
                <a:hueOff val="0"/>
                <a:satOff val="0"/>
                <a:lumOff val="0"/>
                <a:alphaOff val="0"/>
              </a:schemeClr>
            </a:lnRef>
            <a:fillRef idx="1">
              <a:scrgbClr r="0" g="0" b="0"/>
            </a:fillRef>
            <a:effectRef idx="3">
              <a:schemeClr val="accent2">
                <a:tint val="50000"/>
                <a:hueOff val="0"/>
                <a:satOff val="0"/>
                <a:lumOff val="0"/>
                <a:alphaOff val="0"/>
              </a:schemeClr>
            </a:effectRef>
            <a:fontRef idx="minor">
              <a:schemeClr val="lt1">
                <a:hueOff val="0"/>
                <a:satOff val="0"/>
                <a:lumOff val="0"/>
                <a:alphaOff val="0"/>
              </a:schemeClr>
            </a:fontRef>
          </p:style>
        </p:sp>
        <p:sp>
          <p:nvSpPr>
            <p:cNvPr id="40" name="Freeform: Shape 39">
              <a:extLst>
                <a:ext uri="{FF2B5EF4-FFF2-40B4-BE49-F238E27FC236}">
                  <a16:creationId xmlns:a16="http://schemas.microsoft.com/office/drawing/2014/main" id="{31A1BE02-5589-4B42-ACC7-73AB8BC24910}"/>
                </a:ext>
              </a:extLst>
            </p:cNvPr>
            <p:cNvSpPr/>
            <p:nvPr/>
          </p:nvSpPr>
          <p:spPr>
            <a:xfrm>
              <a:off x="3325547" y="3008850"/>
              <a:ext cx="2768663" cy="865207"/>
            </a:xfrm>
            <a:custGeom>
              <a:avLst/>
              <a:gdLst>
                <a:gd name="connsiteX0" fmla="*/ 0 w 2768663"/>
                <a:gd name="connsiteY0" fmla="*/ 0 h 865207"/>
                <a:gd name="connsiteX1" fmla="*/ 2768663 w 2768663"/>
                <a:gd name="connsiteY1" fmla="*/ 0 h 865207"/>
                <a:gd name="connsiteX2" fmla="*/ 2768663 w 2768663"/>
                <a:gd name="connsiteY2" fmla="*/ 865207 h 865207"/>
                <a:gd name="connsiteX3" fmla="*/ 0 w 2768663"/>
                <a:gd name="connsiteY3" fmla="*/ 865207 h 865207"/>
                <a:gd name="connsiteX4" fmla="*/ 0 w 2768663"/>
                <a:gd name="connsiteY4" fmla="*/ 0 h 8652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8663" h="865207">
                  <a:moveTo>
                    <a:pt x="0" y="0"/>
                  </a:moveTo>
                  <a:lnTo>
                    <a:pt x="2768663" y="0"/>
                  </a:lnTo>
                  <a:lnTo>
                    <a:pt x="2768663" y="865207"/>
                  </a:lnTo>
                  <a:lnTo>
                    <a:pt x="0" y="865207"/>
                  </a:lnTo>
                  <a:lnTo>
                    <a:pt x="0" y="0"/>
                  </a:lnTo>
                  <a:close/>
                </a:path>
              </a:pathLst>
            </a:custGeom>
            <a:ln>
              <a:solidFill>
                <a:srgbClr val="1F4E79"/>
              </a:solidFill>
            </a:ln>
          </p:spPr>
          <p:style>
            <a:lnRef idx="1">
              <a:schemeClr val="accent2">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586034" tIns="34290" rIns="34290" bIns="34290" numCol="1" spcCol="1270" anchor="ctr" anchorCtr="0">
              <a:noAutofit/>
            </a:bodyPr>
            <a:lstStyle/>
            <a:p>
              <a:pPr marL="0" lvl="0" indent="0" algn="l" defTabSz="400050">
                <a:lnSpc>
                  <a:spcPct val="90000"/>
                </a:lnSpc>
                <a:spcBef>
                  <a:spcPct val="0"/>
                </a:spcBef>
                <a:spcAft>
                  <a:spcPct val="35000"/>
                </a:spcAft>
                <a:buNone/>
              </a:pPr>
              <a:r>
                <a:rPr lang="en-US" sz="1200" kern="1200" dirty="0"/>
                <a:t>Enrich the market with liquidity by introducing a new funding channels.</a:t>
              </a:r>
            </a:p>
          </p:txBody>
        </p:sp>
        <p:sp>
          <p:nvSpPr>
            <p:cNvPr id="41" name="Rectangle 40" descr="Money">
              <a:extLst>
                <a:ext uri="{FF2B5EF4-FFF2-40B4-BE49-F238E27FC236}">
                  <a16:creationId xmlns:a16="http://schemas.microsoft.com/office/drawing/2014/main" id="{5F3B873F-9916-4FA4-93A4-997F8C8FE808}"/>
                </a:ext>
              </a:extLst>
            </p:cNvPr>
            <p:cNvSpPr/>
            <p:nvPr/>
          </p:nvSpPr>
          <p:spPr>
            <a:xfrm>
              <a:off x="3210186" y="2883876"/>
              <a:ext cx="605645" cy="908467"/>
            </a:xfrm>
            <a:prstGeom prst="rect">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l="-10392" t="9739" r="-10392" b="9739"/>
              </a:stretch>
            </a:blipFill>
            <a:effectLst>
              <a:outerShdw blurRad="57150" dist="19050" dir="5400000" algn="ctr" rotWithShape="0">
                <a:schemeClr val="tx1">
                  <a:alpha val="63000"/>
                </a:schemeClr>
              </a:outerShdw>
            </a:effectLst>
          </p:spPr>
          <p:style>
            <a:lnRef idx="0">
              <a:schemeClr val="lt1">
                <a:hueOff val="0"/>
                <a:satOff val="0"/>
                <a:lumOff val="0"/>
                <a:alphaOff val="0"/>
              </a:schemeClr>
            </a:lnRef>
            <a:fillRef idx="1">
              <a:scrgbClr r="0" g="0" b="0"/>
            </a:fillRef>
            <a:effectRef idx="3">
              <a:schemeClr val="accent2">
                <a:tint val="50000"/>
                <a:hueOff val="-293554"/>
                <a:satOff val="-25390"/>
                <a:lumOff val="-254"/>
                <a:alphaOff val="0"/>
              </a:schemeClr>
            </a:effectRef>
            <a:fontRef idx="minor">
              <a:schemeClr val="lt1">
                <a:hueOff val="0"/>
                <a:satOff val="0"/>
                <a:lumOff val="0"/>
                <a:alphaOff val="0"/>
              </a:schemeClr>
            </a:fontRef>
          </p:style>
        </p:sp>
        <p:sp>
          <p:nvSpPr>
            <p:cNvPr id="42" name="Freeform: Shape 41">
              <a:extLst>
                <a:ext uri="{FF2B5EF4-FFF2-40B4-BE49-F238E27FC236}">
                  <a16:creationId xmlns:a16="http://schemas.microsoft.com/office/drawing/2014/main" id="{11E2E38D-5412-4B3C-8709-13E0ED3579D0}"/>
                </a:ext>
              </a:extLst>
            </p:cNvPr>
            <p:cNvSpPr/>
            <p:nvPr/>
          </p:nvSpPr>
          <p:spPr>
            <a:xfrm>
              <a:off x="240975" y="4098050"/>
              <a:ext cx="2768663" cy="865207"/>
            </a:xfrm>
            <a:custGeom>
              <a:avLst/>
              <a:gdLst>
                <a:gd name="connsiteX0" fmla="*/ 0 w 2768663"/>
                <a:gd name="connsiteY0" fmla="*/ 0 h 865207"/>
                <a:gd name="connsiteX1" fmla="*/ 2768663 w 2768663"/>
                <a:gd name="connsiteY1" fmla="*/ 0 h 865207"/>
                <a:gd name="connsiteX2" fmla="*/ 2768663 w 2768663"/>
                <a:gd name="connsiteY2" fmla="*/ 865207 h 865207"/>
                <a:gd name="connsiteX3" fmla="*/ 0 w 2768663"/>
                <a:gd name="connsiteY3" fmla="*/ 865207 h 865207"/>
                <a:gd name="connsiteX4" fmla="*/ 0 w 2768663"/>
                <a:gd name="connsiteY4" fmla="*/ 0 h 8652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8663" h="865207">
                  <a:moveTo>
                    <a:pt x="0" y="0"/>
                  </a:moveTo>
                  <a:lnTo>
                    <a:pt x="2768663" y="0"/>
                  </a:lnTo>
                  <a:lnTo>
                    <a:pt x="2768663" y="865207"/>
                  </a:lnTo>
                  <a:lnTo>
                    <a:pt x="0" y="865207"/>
                  </a:lnTo>
                  <a:lnTo>
                    <a:pt x="0" y="0"/>
                  </a:lnTo>
                  <a:close/>
                </a:path>
              </a:pathLst>
            </a:custGeom>
            <a:ln>
              <a:solidFill>
                <a:srgbClr val="1F4E79"/>
              </a:solidFill>
            </a:ln>
          </p:spPr>
          <p:style>
            <a:lnRef idx="1">
              <a:schemeClr val="accent2">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586034" tIns="34290" rIns="34290" bIns="34290" numCol="1" spcCol="1270" anchor="ctr" anchorCtr="0">
              <a:noAutofit/>
            </a:bodyPr>
            <a:lstStyle/>
            <a:p>
              <a:pPr marL="0" lvl="0" indent="0" algn="l" defTabSz="400050">
                <a:lnSpc>
                  <a:spcPct val="90000"/>
                </a:lnSpc>
                <a:spcBef>
                  <a:spcPct val="0"/>
                </a:spcBef>
                <a:spcAft>
                  <a:spcPct val="35000"/>
                </a:spcAft>
                <a:buNone/>
              </a:pPr>
              <a:r>
                <a:rPr lang="en-US" sz="1200" kern="1200" dirty="0"/>
                <a:t>Provide investment opportunities for retail investors and entrepreneurs.</a:t>
              </a:r>
            </a:p>
          </p:txBody>
        </p:sp>
        <p:sp>
          <p:nvSpPr>
            <p:cNvPr id="43" name="Rectangle 42" descr="Bullseye">
              <a:extLst>
                <a:ext uri="{FF2B5EF4-FFF2-40B4-BE49-F238E27FC236}">
                  <a16:creationId xmlns:a16="http://schemas.microsoft.com/office/drawing/2014/main" id="{88F07F8D-5EC7-4F52-9727-A13E47AF247A}"/>
                </a:ext>
              </a:extLst>
            </p:cNvPr>
            <p:cNvSpPr/>
            <p:nvPr/>
          </p:nvSpPr>
          <p:spPr>
            <a:xfrm>
              <a:off x="125614" y="3973076"/>
              <a:ext cx="605645" cy="908467"/>
            </a:xfrm>
            <a:prstGeom prst="rect">
              <a:avLst/>
            </a:prstGeom>
            <a: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l="-10392" t="9739" r="-10392" b="9739"/>
              </a:stretch>
            </a:blipFill>
          </p:spPr>
          <p:style>
            <a:lnRef idx="0">
              <a:schemeClr val="lt1">
                <a:hueOff val="0"/>
                <a:satOff val="0"/>
                <a:lumOff val="0"/>
                <a:alphaOff val="0"/>
              </a:schemeClr>
            </a:lnRef>
            <a:fillRef idx="1">
              <a:scrgbClr r="0" g="0" b="0"/>
            </a:fillRef>
            <a:effectRef idx="3">
              <a:schemeClr val="accent2">
                <a:tint val="50000"/>
                <a:hueOff val="-587108"/>
                <a:satOff val="-50780"/>
                <a:lumOff val="-508"/>
                <a:alphaOff val="0"/>
              </a:schemeClr>
            </a:effectRef>
            <a:fontRef idx="minor">
              <a:schemeClr val="lt1">
                <a:hueOff val="0"/>
                <a:satOff val="0"/>
                <a:lumOff val="0"/>
                <a:alphaOff val="0"/>
              </a:schemeClr>
            </a:fontRef>
          </p:style>
        </p:sp>
        <p:sp>
          <p:nvSpPr>
            <p:cNvPr id="44" name="Freeform: Shape 43">
              <a:extLst>
                <a:ext uri="{FF2B5EF4-FFF2-40B4-BE49-F238E27FC236}">
                  <a16:creationId xmlns:a16="http://schemas.microsoft.com/office/drawing/2014/main" id="{5011D7C7-55F2-4B74-A857-409B14B15A3E}"/>
                </a:ext>
              </a:extLst>
            </p:cNvPr>
            <p:cNvSpPr/>
            <p:nvPr/>
          </p:nvSpPr>
          <p:spPr>
            <a:xfrm>
              <a:off x="3325547" y="3999031"/>
              <a:ext cx="2768663" cy="964226"/>
            </a:xfrm>
            <a:custGeom>
              <a:avLst/>
              <a:gdLst>
                <a:gd name="connsiteX0" fmla="*/ 0 w 2768663"/>
                <a:gd name="connsiteY0" fmla="*/ 0 h 865207"/>
                <a:gd name="connsiteX1" fmla="*/ 2768663 w 2768663"/>
                <a:gd name="connsiteY1" fmla="*/ 0 h 865207"/>
                <a:gd name="connsiteX2" fmla="*/ 2768663 w 2768663"/>
                <a:gd name="connsiteY2" fmla="*/ 865207 h 865207"/>
                <a:gd name="connsiteX3" fmla="*/ 0 w 2768663"/>
                <a:gd name="connsiteY3" fmla="*/ 865207 h 865207"/>
                <a:gd name="connsiteX4" fmla="*/ 0 w 2768663"/>
                <a:gd name="connsiteY4" fmla="*/ 0 h 8652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8663" h="865207">
                  <a:moveTo>
                    <a:pt x="0" y="0"/>
                  </a:moveTo>
                  <a:lnTo>
                    <a:pt x="2768663" y="0"/>
                  </a:lnTo>
                  <a:lnTo>
                    <a:pt x="2768663" y="865207"/>
                  </a:lnTo>
                  <a:lnTo>
                    <a:pt x="0" y="865207"/>
                  </a:lnTo>
                  <a:lnTo>
                    <a:pt x="0" y="0"/>
                  </a:lnTo>
                  <a:close/>
                </a:path>
              </a:pathLst>
            </a:custGeom>
            <a:ln>
              <a:solidFill>
                <a:srgbClr val="1F4E79"/>
              </a:solidFill>
            </a:ln>
          </p:spPr>
          <p:style>
            <a:lnRef idx="1">
              <a:schemeClr val="accent2">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586034" tIns="34290" rIns="34290" bIns="34290" numCol="1" spcCol="1270" anchor="ctr" anchorCtr="0">
              <a:noAutofit/>
            </a:bodyPr>
            <a:lstStyle/>
            <a:p>
              <a:pPr marL="0" lvl="0" indent="0" algn="l" defTabSz="400050">
                <a:lnSpc>
                  <a:spcPct val="90000"/>
                </a:lnSpc>
                <a:spcBef>
                  <a:spcPct val="0"/>
                </a:spcBef>
                <a:spcAft>
                  <a:spcPct val="35000"/>
                </a:spcAft>
                <a:buNone/>
              </a:pPr>
              <a:r>
                <a:rPr lang="en-US" sz="1100" kern="1200" dirty="0"/>
                <a:t>Enhance the financial literacy and investment knowledge of all stakeholders within the Kuwaiti financial market to promote informed decision-making and optimize transaction efficiency.</a:t>
              </a:r>
            </a:p>
          </p:txBody>
        </p:sp>
        <p:sp>
          <p:nvSpPr>
            <p:cNvPr id="45" name="Rectangle 44" descr="Lightbulb and gear">
              <a:extLst>
                <a:ext uri="{FF2B5EF4-FFF2-40B4-BE49-F238E27FC236}">
                  <a16:creationId xmlns:a16="http://schemas.microsoft.com/office/drawing/2014/main" id="{1745C87B-3D76-48F0-B98F-DD5DF8556FB5}"/>
                </a:ext>
              </a:extLst>
            </p:cNvPr>
            <p:cNvSpPr/>
            <p:nvPr/>
          </p:nvSpPr>
          <p:spPr>
            <a:xfrm>
              <a:off x="3210186" y="3973076"/>
              <a:ext cx="605645" cy="908467"/>
            </a:xfrm>
            <a:prstGeom prst="rect">
              <a:avLst/>
            </a:prstGeom>
            <a: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l="-10392" t="9739" r="-10392" b="9739"/>
              </a:stretch>
            </a:blipFill>
          </p:spPr>
          <p:style>
            <a:lnRef idx="0">
              <a:schemeClr val="lt1">
                <a:hueOff val="0"/>
                <a:satOff val="0"/>
                <a:lumOff val="0"/>
                <a:alphaOff val="0"/>
              </a:schemeClr>
            </a:lnRef>
            <a:fillRef idx="1">
              <a:scrgbClr r="0" g="0" b="0"/>
            </a:fillRef>
            <a:effectRef idx="3">
              <a:schemeClr val="accent2">
                <a:tint val="50000"/>
                <a:hueOff val="-880662"/>
                <a:satOff val="-76170"/>
                <a:lumOff val="-762"/>
                <a:alphaOff val="0"/>
              </a:schemeClr>
            </a:effectRef>
            <a:fontRef idx="minor">
              <a:schemeClr val="lt1">
                <a:hueOff val="0"/>
                <a:satOff val="0"/>
                <a:lumOff val="0"/>
                <a:alphaOff val="0"/>
              </a:schemeClr>
            </a:fontRef>
          </p:style>
        </p:sp>
      </p:grpSp>
      <p:sp>
        <p:nvSpPr>
          <p:cNvPr id="5" name="Text Placeholder 4">
            <a:extLst>
              <a:ext uri="{FF2B5EF4-FFF2-40B4-BE49-F238E27FC236}">
                <a16:creationId xmlns:a16="http://schemas.microsoft.com/office/drawing/2014/main" id="{B5B9CB78-FA24-4821-BA3B-DFD02CB7CA07}"/>
              </a:ext>
            </a:extLst>
          </p:cNvPr>
          <p:cNvSpPr>
            <a:spLocks noGrp="1"/>
          </p:cNvSpPr>
          <p:nvPr>
            <p:ph type="body" sz="quarter" idx="3"/>
          </p:nvPr>
        </p:nvSpPr>
        <p:spPr>
          <a:xfrm>
            <a:off x="6539707" y="1146664"/>
            <a:ext cx="5183188" cy="823912"/>
          </a:xfrm>
        </p:spPr>
        <p:txBody>
          <a:bodyPr>
            <a:normAutofit/>
          </a:bodyPr>
          <a:lstStyle/>
          <a:p>
            <a:pPr algn="r" rtl="1"/>
            <a:r>
              <a:rPr lang="ar-KW" sz="1600" b="0" dirty="0">
                <a:solidFill>
                  <a:schemeClr val="accent4">
                    <a:lumMod val="75000"/>
                  </a:schemeClr>
                </a:solidFill>
                <a:latin typeface="Calibri" pitchFamily="34" charset="0"/>
                <a:cs typeface="mohammad bold art 1" pitchFamily="2" charset="-78"/>
              </a:rPr>
              <a:t>مستهدفات التمويل الجماعي القائم على الأوراق المالية</a:t>
            </a:r>
            <a:endParaRPr lang="ar-KW" sz="1400" b="0" dirty="0">
              <a:solidFill>
                <a:schemeClr val="accent4">
                  <a:lumMod val="75000"/>
                </a:schemeClr>
              </a:solidFill>
            </a:endParaRPr>
          </a:p>
        </p:txBody>
      </p:sp>
      <p:grpSp>
        <p:nvGrpSpPr>
          <p:cNvPr id="2" name="Group 1">
            <a:extLst>
              <a:ext uri="{FF2B5EF4-FFF2-40B4-BE49-F238E27FC236}">
                <a16:creationId xmlns:a16="http://schemas.microsoft.com/office/drawing/2014/main" id="{02208FBB-8C2D-4FDF-B635-D4AC7F05F51D}"/>
              </a:ext>
            </a:extLst>
          </p:cNvPr>
          <p:cNvGrpSpPr/>
          <p:nvPr/>
        </p:nvGrpSpPr>
        <p:grpSpPr>
          <a:xfrm>
            <a:off x="6330461" y="2900515"/>
            <a:ext cx="5736379" cy="2062742"/>
            <a:chOff x="6195759" y="2900515"/>
            <a:chExt cx="5871082" cy="2062742"/>
          </a:xfrm>
        </p:grpSpPr>
        <p:sp>
          <p:nvSpPr>
            <p:cNvPr id="4" name="Freeform: Shape 3">
              <a:extLst>
                <a:ext uri="{FF2B5EF4-FFF2-40B4-BE49-F238E27FC236}">
                  <a16:creationId xmlns:a16="http://schemas.microsoft.com/office/drawing/2014/main" id="{06B86762-E0B3-4F1E-8222-452A701B72A8}"/>
                </a:ext>
              </a:extLst>
            </p:cNvPr>
            <p:cNvSpPr/>
            <p:nvPr/>
          </p:nvSpPr>
          <p:spPr>
            <a:xfrm>
              <a:off x="9236086" y="3050931"/>
              <a:ext cx="2717526" cy="821476"/>
            </a:xfrm>
            <a:custGeom>
              <a:avLst/>
              <a:gdLst>
                <a:gd name="connsiteX0" fmla="*/ 0 w 2717526"/>
                <a:gd name="connsiteY0" fmla="*/ 0 h 849226"/>
                <a:gd name="connsiteX1" fmla="*/ 2717526 w 2717526"/>
                <a:gd name="connsiteY1" fmla="*/ 0 h 849226"/>
                <a:gd name="connsiteX2" fmla="*/ 2717526 w 2717526"/>
                <a:gd name="connsiteY2" fmla="*/ 849226 h 849226"/>
                <a:gd name="connsiteX3" fmla="*/ 0 w 2717526"/>
                <a:gd name="connsiteY3" fmla="*/ 849226 h 849226"/>
                <a:gd name="connsiteX4" fmla="*/ 0 w 2717526"/>
                <a:gd name="connsiteY4" fmla="*/ 0 h 8492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7526" h="849226">
                  <a:moveTo>
                    <a:pt x="0" y="0"/>
                  </a:moveTo>
                  <a:lnTo>
                    <a:pt x="2717526" y="0"/>
                  </a:lnTo>
                  <a:lnTo>
                    <a:pt x="2717526" y="849226"/>
                  </a:lnTo>
                  <a:lnTo>
                    <a:pt x="0" y="849226"/>
                  </a:lnTo>
                  <a:lnTo>
                    <a:pt x="0" y="0"/>
                  </a:lnTo>
                  <a:close/>
                </a:path>
              </a:pathLst>
            </a:custGeom>
            <a:ln>
              <a:solidFill>
                <a:srgbClr val="1F4E79"/>
              </a:solidFill>
            </a:ln>
          </p:spPr>
          <p:style>
            <a:lnRef idx="1">
              <a:scrgbClr r="0" g="0" b="0"/>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41910" tIns="41910" rIns="575210" bIns="41910" numCol="1" spcCol="1270" anchor="ctr" anchorCtr="0">
              <a:noAutofit/>
            </a:bodyPr>
            <a:lstStyle/>
            <a:p>
              <a:pPr marL="0" lvl="0" indent="0" algn="r" defTabSz="488950" rtl="1">
                <a:lnSpc>
                  <a:spcPct val="90000"/>
                </a:lnSpc>
                <a:spcBef>
                  <a:spcPct val="0"/>
                </a:spcBef>
                <a:spcAft>
                  <a:spcPct val="35000"/>
                </a:spcAft>
                <a:buNone/>
              </a:pPr>
              <a:r>
                <a:rPr lang="ar-SA" sz="1100" kern="1200" dirty="0">
                  <a:cs typeface="mohammad bold art 1" pitchFamily="2" charset="-78"/>
                </a:rPr>
                <a:t>توفير قنوات تعامل مباشرة تجمع المستثمرين المهتمين في استثمار أموالهم بالمشاريع الصغيرة والمتوسطة.</a:t>
              </a:r>
              <a:endParaRPr lang="en-US" sz="1100" kern="1200" dirty="0">
                <a:cs typeface="mohammad bold art 1" pitchFamily="2" charset="-78"/>
              </a:endParaRPr>
            </a:p>
          </p:txBody>
        </p:sp>
        <p:sp>
          <p:nvSpPr>
            <p:cNvPr id="6" name="Rectangle 5" descr="Filter">
              <a:extLst>
                <a:ext uri="{FF2B5EF4-FFF2-40B4-BE49-F238E27FC236}">
                  <a16:creationId xmlns:a16="http://schemas.microsoft.com/office/drawing/2014/main" id="{8D132577-DC0E-4FAD-A0BC-2DFC0798EBEB}"/>
                </a:ext>
              </a:extLst>
            </p:cNvPr>
            <p:cNvSpPr/>
            <p:nvPr/>
          </p:nvSpPr>
          <p:spPr>
            <a:xfrm>
              <a:off x="11472383" y="2900515"/>
              <a:ext cx="594458" cy="891688"/>
            </a:xfrm>
            <a:prstGeom prst="rect">
              <a:avLst/>
            </a:prstGeom>
            <a:blipFill dpi="0"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l="-9347" t="10436" r="-9347" b="10436"/>
              </a:stretch>
            </a:blipFill>
          </p:spPr>
          <p:style>
            <a:lnRef idx="0">
              <a:schemeClr val="lt1">
                <a:hueOff val="0"/>
                <a:satOff val="0"/>
                <a:lumOff val="0"/>
                <a:alphaOff val="0"/>
              </a:schemeClr>
            </a:lnRef>
            <a:fillRef idx="1">
              <a:scrgbClr r="0" g="0" b="0"/>
            </a:fillRef>
            <a:effectRef idx="3">
              <a:schemeClr val="accent2">
                <a:tint val="50000"/>
                <a:hueOff val="0"/>
                <a:satOff val="0"/>
                <a:lumOff val="0"/>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8CDA73E1-B501-4257-9F16-DA547F610ADC}"/>
                </a:ext>
              </a:extLst>
            </p:cNvPr>
            <p:cNvSpPr/>
            <p:nvPr/>
          </p:nvSpPr>
          <p:spPr>
            <a:xfrm>
              <a:off x="6195759" y="3008115"/>
              <a:ext cx="2717526" cy="864292"/>
            </a:xfrm>
            <a:custGeom>
              <a:avLst/>
              <a:gdLst>
                <a:gd name="connsiteX0" fmla="*/ 0 w 2717526"/>
                <a:gd name="connsiteY0" fmla="*/ 0 h 849226"/>
                <a:gd name="connsiteX1" fmla="*/ 2717526 w 2717526"/>
                <a:gd name="connsiteY1" fmla="*/ 0 h 849226"/>
                <a:gd name="connsiteX2" fmla="*/ 2717526 w 2717526"/>
                <a:gd name="connsiteY2" fmla="*/ 849226 h 849226"/>
                <a:gd name="connsiteX3" fmla="*/ 0 w 2717526"/>
                <a:gd name="connsiteY3" fmla="*/ 849226 h 849226"/>
                <a:gd name="connsiteX4" fmla="*/ 0 w 2717526"/>
                <a:gd name="connsiteY4" fmla="*/ 0 h 8492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7526" h="849226">
                  <a:moveTo>
                    <a:pt x="0" y="0"/>
                  </a:moveTo>
                  <a:lnTo>
                    <a:pt x="2717526" y="0"/>
                  </a:lnTo>
                  <a:lnTo>
                    <a:pt x="2717526" y="849226"/>
                  </a:lnTo>
                  <a:lnTo>
                    <a:pt x="0" y="849226"/>
                  </a:lnTo>
                  <a:lnTo>
                    <a:pt x="0" y="0"/>
                  </a:lnTo>
                  <a:close/>
                </a:path>
              </a:pathLst>
            </a:custGeom>
            <a:ln>
              <a:solidFill>
                <a:srgbClr val="1F4E79"/>
              </a:solidFill>
            </a:ln>
          </p:spPr>
          <p:style>
            <a:lnRef idx="1">
              <a:scrgbClr r="0" g="0" b="0"/>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41910" tIns="41910" rIns="575210" bIns="41910" numCol="1" spcCol="1270" anchor="ctr" anchorCtr="0">
              <a:noAutofit/>
            </a:bodyPr>
            <a:lstStyle/>
            <a:p>
              <a:pPr marL="0" lvl="0" indent="0" algn="r" defTabSz="488950" rtl="1">
                <a:lnSpc>
                  <a:spcPct val="90000"/>
                </a:lnSpc>
                <a:spcBef>
                  <a:spcPct val="0"/>
                </a:spcBef>
                <a:spcAft>
                  <a:spcPct val="35000"/>
                </a:spcAft>
                <a:buNone/>
              </a:pPr>
              <a:r>
                <a:rPr lang="ar-SA" sz="1100" kern="1200">
                  <a:cs typeface="mohammad bold art 1" pitchFamily="2" charset="-78"/>
                </a:rPr>
                <a:t>إتاحة فرص استثمارية لصغار المستثمرين ورواد الأعمال.</a:t>
              </a:r>
              <a:endParaRPr lang="en-US" sz="1100" kern="1200">
                <a:cs typeface="mohammad bold art 1" pitchFamily="2" charset="-78"/>
              </a:endParaRPr>
            </a:p>
          </p:txBody>
        </p:sp>
        <p:sp>
          <p:nvSpPr>
            <p:cNvPr id="9" name="Rectangle 8" descr="Bullseye">
              <a:extLst>
                <a:ext uri="{FF2B5EF4-FFF2-40B4-BE49-F238E27FC236}">
                  <a16:creationId xmlns:a16="http://schemas.microsoft.com/office/drawing/2014/main" id="{C6762A56-6323-498A-BE74-2A5540469690}"/>
                </a:ext>
              </a:extLst>
            </p:cNvPr>
            <p:cNvSpPr/>
            <p:nvPr/>
          </p:nvSpPr>
          <p:spPr>
            <a:xfrm>
              <a:off x="8432057" y="2900515"/>
              <a:ext cx="594458" cy="891688"/>
            </a:xfrm>
            <a:prstGeom prst="rect">
              <a:avLst/>
            </a:prstGeom>
            <a:blipFill dpi="0"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l="-9347" t="10436" r="-9347" b="10436"/>
              </a:stretch>
            </a:blipFill>
          </p:spPr>
          <p:style>
            <a:lnRef idx="0">
              <a:schemeClr val="lt1">
                <a:hueOff val="0"/>
                <a:satOff val="0"/>
                <a:lumOff val="0"/>
                <a:alphaOff val="0"/>
              </a:schemeClr>
            </a:lnRef>
            <a:fillRef idx="1">
              <a:scrgbClr r="0" g="0" b="0"/>
            </a:fillRef>
            <a:effectRef idx="3">
              <a:schemeClr val="accent2">
                <a:tint val="50000"/>
                <a:hueOff val="-293554"/>
                <a:satOff val="-25390"/>
                <a:lumOff val="-254"/>
                <a:alphaOff val="0"/>
              </a:schemeClr>
            </a:effectRef>
            <a:fontRef idx="minor">
              <a:schemeClr val="lt1">
                <a:hueOff val="0"/>
                <a:satOff val="0"/>
                <a:lumOff val="0"/>
                <a:alphaOff val="0"/>
              </a:schemeClr>
            </a:fontRef>
          </p:style>
        </p:sp>
        <p:sp>
          <p:nvSpPr>
            <p:cNvPr id="10" name="Freeform: Shape 9">
              <a:extLst>
                <a:ext uri="{FF2B5EF4-FFF2-40B4-BE49-F238E27FC236}">
                  <a16:creationId xmlns:a16="http://schemas.microsoft.com/office/drawing/2014/main" id="{54F1019E-8A7C-4F42-BE4E-8301FD073120}"/>
                </a:ext>
              </a:extLst>
            </p:cNvPr>
            <p:cNvSpPr/>
            <p:nvPr/>
          </p:nvSpPr>
          <p:spPr>
            <a:xfrm>
              <a:off x="9236086" y="4000051"/>
              <a:ext cx="2717526" cy="958424"/>
            </a:xfrm>
            <a:custGeom>
              <a:avLst/>
              <a:gdLst>
                <a:gd name="connsiteX0" fmla="*/ 0 w 2717526"/>
                <a:gd name="connsiteY0" fmla="*/ 0 h 849226"/>
                <a:gd name="connsiteX1" fmla="*/ 2717526 w 2717526"/>
                <a:gd name="connsiteY1" fmla="*/ 0 h 849226"/>
                <a:gd name="connsiteX2" fmla="*/ 2717526 w 2717526"/>
                <a:gd name="connsiteY2" fmla="*/ 849226 h 849226"/>
                <a:gd name="connsiteX3" fmla="*/ 0 w 2717526"/>
                <a:gd name="connsiteY3" fmla="*/ 849226 h 849226"/>
                <a:gd name="connsiteX4" fmla="*/ 0 w 2717526"/>
                <a:gd name="connsiteY4" fmla="*/ 0 h 8492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7526" h="849226">
                  <a:moveTo>
                    <a:pt x="0" y="0"/>
                  </a:moveTo>
                  <a:lnTo>
                    <a:pt x="2717526" y="0"/>
                  </a:lnTo>
                  <a:lnTo>
                    <a:pt x="2717526" y="849226"/>
                  </a:lnTo>
                  <a:lnTo>
                    <a:pt x="0" y="849226"/>
                  </a:lnTo>
                  <a:lnTo>
                    <a:pt x="0" y="0"/>
                  </a:lnTo>
                  <a:close/>
                </a:path>
              </a:pathLst>
            </a:custGeom>
            <a:ln>
              <a:solidFill>
                <a:srgbClr val="1F4E79"/>
              </a:solidFill>
            </a:ln>
          </p:spPr>
          <p:style>
            <a:lnRef idx="1">
              <a:scrgbClr r="0" g="0" b="0"/>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41910" tIns="41910" rIns="575210" bIns="41910" numCol="1" spcCol="1270" anchor="ctr" anchorCtr="0">
              <a:noAutofit/>
            </a:bodyPr>
            <a:lstStyle/>
            <a:p>
              <a:pPr marL="0" lvl="0" indent="0" algn="r" defTabSz="488950" rtl="1">
                <a:lnSpc>
                  <a:spcPct val="90000"/>
                </a:lnSpc>
                <a:spcBef>
                  <a:spcPct val="0"/>
                </a:spcBef>
                <a:spcAft>
                  <a:spcPct val="35000"/>
                </a:spcAft>
                <a:buNone/>
              </a:pPr>
              <a:r>
                <a:rPr lang="ar-SA" sz="1100" kern="1200">
                  <a:cs typeface="mohammad bold art 1" pitchFamily="2" charset="-78"/>
                </a:rPr>
                <a:t>زيادة مستوى السيولة في السوق من خلال توفير قنوات تمويل أخرى بخلاف قنوات التمويل التقليدية.</a:t>
              </a:r>
              <a:endParaRPr lang="en-US" sz="1100" kern="1200">
                <a:cs typeface="mohammad bold art 1" pitchFamily="2" charset="-78"/>
              </a:endParaRPr>
            </a:p>
          </p:txBody>
        </p:sp>
        <p:sp>
          <p:nvSpPr>
            <p:cNvPr id="11" name="Rectangle 10" descr="Money">
              <a:extLst>
                <a:ext uri="{FF2B5EF4-FFF2-40B4-BE49-F238E27FC236}">
                  <a16:creationId xmlns:a16="http://schemas.microsoft.com/office/drawing/2014/main" id="{42E7DE4E-47D9-49C7-A188-D7EA9E55FB5E}"/>
                </a:ext>
              </a:extLst>
            </p:cNvPr>
            <p:cNvSpPr/>
            <p:nvPr/>
          </p:nvSpPr>
          <p:spPr>
            <a:xfrm>
              <a:off x="11472383" y="3969597"/>
              <a:ext cx="594458" cy="891688"/>
            </a:xfrm>
            <a:prstGeom prst="rect">
              <a:avLst/>
            </a:prstGeom>
            <a:blipFill dpi="0"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l="-9347" t="10436" r="-9347" b="10436"/>
              </a:stretch>
            </a:blipFill>
          </p:spPr>
          <p:style>
            <a:lnRef idx="0">
              <a:schemeClr val="lt1">
                <a:hueOff val="0"/>
                <a:satOff val="0"/>
                <a:lumOff val="0"/>
                <a:alphaOff val="0"/>
              </a:schemeClr>
            </a:lnRef>
            <a:fillRef idx="1">
              <a:scrgbClr r="0" g="0" b="0"/>
            </a:fillRef>
            <a:effectRef idx="3">
              <a:schemeClr val="accent2">
                <a:tint val="50000"/>
                <a:hueOff val="-587108"/>
                <a:satOff val="-50780"/>
                <a:lumOff val="-508"/>
                <a:alphaOff val="0"/>
              </a:schemeClr>
            </a:effectRef>
            <a:fontRef idx="minor">
              <a:schemeClr val="lt1">
                <a:hueOff val="0"/>
                <a:satOff val="0"/>
                <a:lumOff val="0"/>
                <a:alphaOff val="0"/>
              </a:schemeClr>
            </a:fontRef>
          </p:style>
        </p:sp>
        <p:sp>
          <p:nvSpPr>
            <p:cNvPr id="12" name="Freeform: Shape 11">
              <a:extLst>
                <a:ext uri="{FF2B5EF4-FFF2-40B4-BE49-F238E27FC236}">
                  <a16:creationId xmlns:a16="http://schemas.microsoft.com/office/drawing/2014/main" id="{BC893D23-E674-4182-8C93-B4CDD5598683}"/>
                </a:ext>
              </a:extLst>
            </p:cNvPr>
            <p:cNvSpPr/>
            <p:nvPr/>
          </p:nvSpPr>
          <p:spPr>
            <a:xfrm>
              <a:off x="6195759" y="4000051"/>
              <a:ext cx="2717526" cy="963206"/>
            </a:xfrm>
            <a:custGeom>
              <a:avLst/>
              <a:gdLst>
                <a:gd name="connsiteX0" fmla="*/ 0 w 2717526"/>
                <a:gd name="connsiteY0" fmla="*/ 0 h 849226"/>
                <a:gd name="connsiteX1" fmla="*/ 2717526 w 2717526"/>
                <a:gd name="connsiteY1" fmla="*/ 0 h 849226"/>
                <a:gd name="connsiteX2" fmla="*/ 2717526 w 2717526"/>
                <a:gd name="connsiteY2" fmla="*/ 849226 h 849226"/>
                <a:gd name="connsiteX3" fmla="*/ 0 w 2717526"/>
                <a:gd name="connsiteY3" fmla="*/ 849226 h 849226"/>
                <a:gd name="connsiteX4" fmla="*/ 0 w 2717526"/>
                <a:gd name="connsiteY4" fmla="*/ 0 h 8492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7526" h="849226">
                  <a:moveTo>
                    <a:pt x="0" y="0"/>
                  </a:moveTo>
                  <a:lnTo>
                    <a:pt x="2717526" y="0"/>
                  </a:lnTo>
                  <a:lnTo>
                    <a:pt x="2717526" y="849226"/>
                  </a:lnTo>
                  <a:lnTo>
                    <a:pt x="0" y="849226"/>
                  </a:lnTo>
                  <a:lnTo>
                    <a:pt x="0" y="0"/>
                  </a:lnTo>
                  <a:close/>
                </a:path>
              </a:pathLst>
            </a:custGeom>
            <a:ln>
              <a:solidFill>
                <a:srgbClr val="1F4E79"/>
              </a:solidFill>
            </a:ln>
          </p:spPr>
          <p:style>
            <a:lnRef idx="1">
              <a:scrgbClr r="0" g="0" b="0"/>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41910" tIns="41910" rIns="575210" bIns="41910" numCol="1" spcCol="1270" anchor="ctr" anchorCtr="0">
              <a:noAutofit/>
            </a:bodyPr>
            <a:lstStyle/>
            <a:p>
              <a:pPr marL="0" lvl="0" indent="0" algn="r" defTabSz="488950" rtl="1">
                <a:lnSpc>
                  <a:spcPct val="90000"/>
                </a:lnSpc>
                <a:spcBef>
                  <a:spcPct val="0"/>
                </a:spcBef>
                <a:spcAft>
                  <a:spcPct val="35000"/>
                </a:spcAft>
                <a:buNone/>
              </a:pPr>
              <a:r>
                <a:rPr lang="ar-SA" sz="1100" kern="1200" dirty="0">
                  <a:cs typeface="mohammad bold art 1" pitchFamily="2" charset="-78"/>
                </a:rPr>
                <a:t>زيادة وعي وثقافة أطراف الخدمة في الجوانب المالية والاستثمارية، بما يساعد على الارتقاء بكفاءة تعاملاتهم المالية في السوق المالي الكويتي. </a:t>
              </a:r>
              <a:endParaRPr lang="en-US" sz="1100" kern="1200" dirty="0">
                <a:cs typeface="mohammad bold art 1" pitchFamily="2" charset="-78"/>
              </a:endParaRPr>
            </a:p>
          </p:txBody>
        </p:sp>
        <p:sp>
          <p:nvSpPr>
            <p:cNvPr id="13" name="Rectangle 12" descr="Lightbulb and gear">
              <a:extLst>
                <a:ext uri="{FF2B5EF4-FFF2-40B4-BE49-F238E27FC236}">
                  <a16:creationId xmlns:a16="http://schemas.microsoft.com/office/drawing/2014/main" id="{07206877-AE0C-4FC1-9328-DBE10782189B}"/>
                </a:ext>
              </a:extLst>
            </p:cNvPr>
            <p:cNvSpPr/>
            <p:nvPr/>
          </p:nvSpPr>
          <p:spPr>
            <a:xfrm>
              <a:off x="8432057" y="3969597"/>
              <a:ext cx="594458" cy="891688"/>
            </a:xfrm>
            <a:prstGeom prst="rect">
              <a:avLst/>
            </a:prstGeom>
            <a:blipFill dpi="0" rotWithShape="1">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l="-9347" t="10436" r="-9347" b="10436"/>
              </a:stretch>
            </a:blipFill>
          </p:spPr>
          <p:style>
            <a:lnRef idx="0">
              <a:schemeClr val="lt1">
                <a:hueOff val="0"/>
                <a:satOff val="0"/>
                <a:lumOff val="0"/>
                <a:alphaOff val="0"/>
              </a:schemeClr>
            </a:lnRef>
            <a:fillRef idx="1">
              <a:scrgbClr r="0" g="0" b="0"/>
            </a:fillRef>
            <a:effectRef idx="3">
              <a:schemeClr val="accent2">
                <a:tint val="50000"/>
                <a:hueOff val="-880662"/>
                <a:satOff val="-76170"/>
                <a:lumOff val="-762"/>
                <a:alphaOff val="0"/>
              </a:schemeClr>
            </a:effectRef>
            <a:fontRef idx="minor">
              <a:schemeClr val="lt1">
                <a:hueOff val="0"/>
                <a:satOff val="0"/>
                <a:lumOff val="0"/>
                <a:alphaOff val="0"/>
              </a:schemeClr>
            </a:fontRef>
          </p:style>
        </p:sp>
      </p:grpSp>
      <p:sp>
        <p:nvSpPr>
          <p:cNvPr id="48" name="Rectangle: Rounded Corners 47">
            <a:extLst>
              <a:ext uri="{FF2B5EF4-FFF2-40B4-BE49-F238E27FC236}">
                <a16:creationId xmlns:a16="http://schemas.microsoft.com/office/drawing/2014/main" id="{2BCC3796-A845-4E73-994F-248CB191BAEF}"/>
              </a:ext>
            </a:extLst>
          </p:cNvPr>
          <p:cNvSpPr/>
          <p:nvPr/>
        </p:nvSpPr>
        <p:spPr>
          <a:xfrm>
            <a:off x="7172325" y="1370501"/>
            <a:ext cx="4895850" cy="752475"/>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49" name="Rectangle: Rounded Corners 48">
            <a:extLst>
              <a:ext uri="{FF2B5EF4-FFF2-40B4-BE49-F238E27FC236}">
                <a16:creationId xmlns:a16="http://schemas.microsoft.com/office/drawing/2014/main" id="{05C3DCAF-CB5C-4B18-8918-F48D86B71E30}"/>
              </a:ext>
            </a:extLst>
          </p:cNvPr>
          <p:cNvSpPr/>
          <p:nvPr/>
        </p:nvSpPr>
        <p:spPr>
          <a:xfrm>
            <a:off x="109279" y="1370501"/>
            <a:ext cx="4895850" cy="752475"/>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4048285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8522CF3E-8504-407B-AE14-AC4FE11D90C4}"/>
              </a:ext>
            </a:extLst>
          </p:cNvPr>
          <p:cNvGrpSpPr/>
          <p:nvPr/>
        </p:nvGrpSpPr>
        <p:grpSpPr>
          <a:xfrm>
            <a:off x="196362" y="1806366"/>
            <a:ext cx="5057775" cy="4281299"/>
            <a:chOff x="196362" y="1806366"/>
            <a:chExt cx="5057775" cy="4281299"/>
          </a:xfrm>
          <a:effectLst>
            <a:outerShdw blurRad="63500" sx="102000" sy="102000" algn="ctr" rotWithShape="0">
              <a:prstClr val="black">
                <a:alpha val="40000"/>
              </a:prstClr>
            </a:outerShdw>
          </a:effectLst>
        </p:grpSpPr>
        <p:sp>
          <p:nvSpPr>
            <p:cNvPr id="13" name="Freeform: Shape 12">
              <a:extLst>
                <a:ext uri="{FF2B5EF4-FFF2-40B4-BE49-F238E27FC236}">
                  <a16:creationId xmlns:a16="http://schemas.microsoft.com/office/drawing/2014/main" id="{7115AB90-1409-4FAC-9ED8-F8E8382FF7BE}"/>
                </a:ext>
              </a:extLst>
            </p:cNvPr>
            <p:cNvSpPr/>
            <p:nvPr/>
          </p:nvSpPr>
          <p:spPr>
            <a:xfrm>
              <a:off x="196362" y="1806366"/>
              <a:ext cx="5057775" cy="809389"/>
            </a:xfrm>
            <a:custGeom>
              <a:avLst/>
              <a:gdLst>
                <a:gd name="connsiteX0" fmla="*/ 0 w 5057775"/>
                <a:gd name="connsiteY0" fmla="*/ 0 h 1152000"/>
                <a:gd name="connsiteX1" fmla="*/ 5057775 w 5057775"/>
                <a:gd name="connsiteY1" fmla="*/ 0 h 1152000"/>
                <a:gd name="connsiteX2" fmla="*/ 5057775 w 5057775"/>
                <a:gd name="connsiteY2" fmla="*/ 1152000 h 1152000"/>
                <a:gd name="connsiteX3" fmla="*/ 0 w 5057775"/>
                <a:gd name="connsiteY3" fmla="*/ 1152000 h 1152000"/>
                <a:gd name="connsiteX4" fmla="*/ 0 w 5057775"/>
                <a:gd name="connsiteY4" fmla="*/ 0 h 115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57775" h="1152000">
                  <a:moveTo>
                    <a:pt x="0" y="0"/>
                  </a:moveTo>
                  <a:lnTo>
                    <a:pt x="5057775" y="0"/>
                  </a:lnTo>
                  <a:lnTo>
                    <a:pt x="5057775" y="1152000"/>
                  </a:lnTo>
                  <a:lnTo>
                    <a:pt x="0" y="1152000"/>
                  </a:lnTo>
                  <a:lnTo>
                    <a:pt x="0" y="0"/>
                  </a:lnTo>
                  <a:close/>
                </a:path>
              </a:pathLst>
            </a:custGeom>
          </p:spPr>
          <p:style>
            <a:lnRef idx="2">
              <a:schemeClr val="dk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dirty="0"/>
                <a:t>General Provisions of Securities-based Crowdfunding:</a:t>
              </a:r>
            </a:p>
          </p:txBody>
        </p:sp>
        <p:sp>
          <p:nvSpPr>
            <p:cNvPr id="14" name="Freeform: Shape 13">
              <a:extLst>
                <a:ext uri="{FF2B5EF4-FFF2-40B4-BE49-F238E27FC236}">
                  <a16:creationId xmlns:a16="http://schemas.microsoft.com/office/drawing/2014/main" id="{63F2B122-8438-4977-B81D-375F89CD65E0}"/>
                </a:ext>
              </a:extLst>
            </p:cNvPr>
            <p:cNvSpPr/>
            <p:nvPr/>
          </p:nvSpPr>
          <p:spPr>
            <a:xfrm>
              <a:off x="196362" y="2630278"/>
              <a:ext cx="5057775" cy="3457387"/>
            </a:xfrm>
            <a:custGeom>
              <a:avLst/>
              <a:gdLst>
                <a:gd name="connsiteX0" fmla="*/ 0 w 5057775"/>
                <a:gd name="connsiteY0" fmla="*/ 0 h 3129299"/>
                <a:gd name="connsiteX1" fmla="*/ 5057775 w 5057775"/>
                <a:gd name="connsiteY1" fmla="*/ 0 h 3129299"/>
                <a:gd name="connsiteX2" fmla="*/ 5057775 w 5057775"/>
                <a:gd name="connsiteY2" fmla="*/ 3129299 h 3129299"/>
                <a:gd name="connsiteX3" fmla="*/ 0 w 5057775"/>
                <a:gd name="connsiteY3" fmla="*/ 3129299 h 3129299"/>
                <a:gd name="connsiteX4" fmla="*/ 0 w 5057775"/>
                <a:gd name="connsiteY4" fmla="*/ 0 h 3129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57775" h="3129299">
                  <a:moveTo>
                    <a:pt x="0" y="0"/>
                  </a:moveTo>
                  <a:lnTo>
                    <a:pt x="5057775" y="0"/>
                  </a:lnTo>
                  <a:lnTo>
                    <a:pt x="5057775" y="3129299"/>
                  </a:lnTo>
                  <a:lnTo>
                    <a:pt x="0" y="3129299"/>
                  </a:lnTo>
                  <a:lnTo>
                    <a:pt x="0" y="0"/>
                  </a:lnTo>
                  <a:close/>
                </a:path>
              </a:pathLst>
            </a:custGeom>
            <a:solidFill>
              <a:schemeClr val="bg1">
                <a:alpha val="90000"/>
              </a:schemeClr>
            </a:solidFill>
          </p:spPr>
          <p:style>
            <a:lnRef idx="2">
              <a:schemeClr val="dk2">
                <a:alpha val="90000"/>
                <a:tint val="40000"/>
                <a:hueOff val="0"/>
                <a:satOff val="0"/>
                <a:lumOff val="0"/>
                <a:alphaOff val="0"/>
              </a:schemeClr>
            </a:lnRef>
            <a:fillRef idx="1">
              <a:scrgbClr r="0" g="0" b="0"/>
            </a:fillRef>
            <a:effectRef idx="0">
              <a:schemeClr val="dk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a:solidFill>
                    <a:schemeClr val="accent5">
                      <a:lumMod val="50000"/>
                    </a:schemeClr>
                  </a:solidFill>
                </a:rPr>
                <a:t>The offer issuer must be a company subject to the Kuwaiti Companies Law. Its headquarters shall be in the State of Kuwait.</a:t>
              </a:r>
            </a:p>
            <a:p>
              <a:pPr marL="171450" lvl="1" indent="-171450" algn="l" defTabSz="711200">
                <a:lnSpc>
                  <a:spcPct val="90000"/>
                </a:lnSpc>
                <a:spcBef>
                  <a:spcPct val="0"/>
                </a:spcBef>
                <a:spcAft>
                  <a:spcPct val="15000"/>
                </a:spcAft>
                <a:buChar char="•"/>
              </a:pPr>
              <a:r>
                <a:rPr lang="en-US" sz="1600" kern="1200" dirty="0">
                  <a:solidFill>
                    <a:schemeClr val="accent5">
                      <a:lumMod val="50000"/>
                    </a:schemeClr>
                  </a:solidFill>
                </a:rPr>
                <a:t>An eligible offer issuer should have a minimum of a paid-up capital of KWD 50,000 </a:t>
              </a:r>
            </a:p>
            <a:p>
              <a:pPr marL="171450" lvl="1" indent="-171450" algn="l" defTabSz="711200">
                <a:lnSpc>
                  <a:spcPct val="90000"/>
                </a:lnSpc>
                <a:spcBef>
                  <a:spcPct val="0"/>
                </a:spcBef>
                <a:spcAft>
                  <a:spcPct val="15000"/>
                </a:spcAft>
                <a:buChar char="•"/>
              </a:pPr>
              <a:r>
                <a:rPr lang="en-US" sz="1600" kern="1200" dirty="0">
                  <a:solidFill>
                    <a:schemeClr val="accent5">
                      <a:lumMod val="50000"/>
                    </a:schemeClr>
                  </a:solidFill>
                </a:rPr>
                <a:t>The offer is restricted to the following legal persons:</a:t>
              </a:r>
            </a:p>
            <a:p>
              <a:pPr marL="457200" lvl="2" indent="-285750" algn="l" defTabSz="711200">
                <a:lnSpc>
                  <a:spcPct val="90000"/>
                </a:lnSpc>
                <a:spcBef>
                  <a:spcPct val="0"/>
                </a:spcBef>
                <a:spcAft>
                  <a:spcPct val="15000"/>
                </a:spcAft>
                <a:buFont typeface="Courier New" panose="02070309020205020404" pitchFamily="49" charset="0"/>
                <a:buChar char="o"/>
              </a:pPr>
              <a:r>
                <a:rPr lang="en-US" sz="1600" kern="1200" dirty="0">
                  <a:solidFill>
                    <a:schemeClr val="accent5">
                      <a:lumMod val="50000"/>
                    </a:schemeClr>
                  </a:solidFill>
                </a:rPr>
                <a:t>Partnership limited by shares company.</a:t>
              </a:r>
            </a:p>
            <a:p>
              <a:pPr marL="457200" lvl="2" indent="-285750" algn="l" defTabSz="711200">
                <a:lnSpc>
                  <a:spcPct val="90000"/>
                </a:lnSpc>
                <a:spcBef>
                  <a:spcPct val="0"/>
                </a:spcBef>
                <a:spcAft>
                  <a:spcPct val="15000"/>
                </a:spcAft>
                <a:buFont typeface="Courier New" panose="02070309020205020404" pitchFamily="49" charset="0"/>
                <a:buChar char="o"/>
              </a:pPr>
              <a:r>
                <a:rPr lang="en-US" sz="1600" kern="1200" dirty="0">
                  <a:solidFill>
                    <a:schemeClr val="accent5">
                      <a:lumMod val="50000"/>
                    </a:schemeClr>
                  </a:solidFill>
                </a:rPr>
                <a:t>Closed shareholding company.</a:t>
              </a:r>
            </a:p>
            <a:p>
              <a:pPr marL="457200" lvl="2" indent="-285750" algn="l" defTabSz="711200">
                <a:lnSpc>
                  <a:spcPct val="90000"/>
                </a:lnSpc>
                <a:spcBef>
                  <a:spcPct val="0"/>
                </a:spcBef>
                <a:spcAft>
                  <a:spcPct val="15000"/>
                </a:spcAft>
                <a:buFont typeface="Courier New" panose="02070309020205020404" pitchFamily="49" charset="0"/>
                <a:buChar char="o"/>
              </a:pPr>
              <a:r>
                <a:rPr lang="en-US" sz="1600" kern="1200" dirty="0">
                  <a:solidFill>
                    <a:schemeClr val="accent5">
                      <a:lumMod val="50000"/>
                    </a:schemeClr>
                  </a:solidFill>
                </a:rPr>
                <a:t>Limited Liability Company.</a:t>
              </a:r>
            </a:p>
            <a:p>
              <a:pPr marL="171450" lvl="1" indent="-171450" algn="l" defTabSz="711200">
                <a:lnSpc>
                  <a:spcPct val="90000"/>
                </a:lnSpc>
                <a:spcBef>
                  <a:spcPct val="0"/>
                </a:spcBef>
                <a:spcAft>
                  <a:spcPct val="15000"/>
                </a:spcAft>
                <a:buChar char="•"/>
              </a:pPr>
              <a:r>
                <a:rPr lang="en-US" sz="1600" kern="1200" dirty="0">
                  <a:solidFill>
                    <a:schemeClr val="accent5">
                      <a:lumMod val="50000"/>
                    </a:schemeClr>
                  </a:solidFill>
                </a:rPr>
                <a:t>The offer issuer must appoint a registered auditor with the Authority to review and audit services of the issuer’s financial statements.</a:t>
              </a:r>
            </a:p>
          </p:txBody>
        </p:sp>
      </p:grpSp>
      <p:grpSp>
        <p:nvGrpSpPr>
          <p:cNvPr id="11" name="Group 10">
            <a:extLst>
              <a:ext uri="{FF2B5EF4-FFF2-40B4-BE49-F238E27FC236}">
                <a16:creationId xmlns:a16="http://schemas.microsoft.com/office/drawing/2014/main" id="{77157DA4-980E-449C-9AAF-B9B61F366F30}"/>
              </a:ext>
            </a:extLst>
          </p:cNvPr>
          <p:cNvGrpSpPr/>
          <p:nvPr/>
        </p:nvGrpSpPr>
        <p:grpSpPr>
          <a:xfrm>
            <a:off x="6814038" y="1791842"/>
            <a:ext cx="4760429" cy="4310348"/>
            <a:chOff x="6814038" y="1791842"/>
            <a:chExt cx="4760429" cy="4310348"/>
          </a:xfrm>
          <a:effectLst>
            <a:outerShdw blurRad="50800" dist="38100" algn="l" rotWithShape="0">
              <a:prstClr val="black">
                <a:alpha val="40000"/>
              </a:prstClr>
            </a:outerShdw>
          </a:effectLst>
        </p:grpSpPr>
        <p:sp>
          <p:nvSpPr>
            <p:cNvPr id="8" name="Freeform: Shape 7">
              <a:extLst>
                <a:ext uri="{FF2B5EF4-FFF2-40B4-BE49-F238E27FC236}">
                  <a16:creationId xmlns:a16="http://schemas.microsoft.com/office/drawing/2014/main" id="{2D8BECAE-DE72-43CA-A7FC-16F2B7995BBD}"/>
                </a:ext>
              </a:extLst>
            </p:cNvPr>
            <p:cNvSpPr/>
            <p:nvPr/>
          </p:nvSpPr>
          <p:spPr>
            <a:xfrm>
              <a:off x="6814038" y="1791842"/>
              <a:ext cx="4760429" cy="823913"/>
            </a:xfrm>
            <a:custGeom>
              <a:avLst/>
              <a:gdLst>
                <a:gd name="connsiteX0" fmla="*/ 0 w 4760429"/>
                <a:gd name="connsiteY0" fmla="*/ 0 h 931226"/>
                <a:gd name="connsiteX1" fmla="*/ 4760429 w 4760429"/>
                <a:gd name="connsiteY1" fmla="*/ 0 h 931226"/>
                <a:gd name="connsiteX2" fmla="*/ 4760429 w 4760429"/>
                <a:gd name="connsiteY2" fmla="*/ 931226 h 931226"/>
                <a:gd name="connsiteX3" fmla="*/ 0 w 4760429"/>
                <a:gd name="connsiteY3" fmla="*/ 931226 h 931226"/>
                <a:gd name="connsiteX4" fmla="*/ 0 w 4760429"/>
                <a:gd name="connsiteY4" fmla="*/ 0 h 9312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0429" h="931226">
                  <a:moveTo>
                    <a:pt x="0" y="0"/>
                  </a:moveTo>
                  <a:lnTo>
                    <a:pt x="4760429" y="0"/>
                  </a:lnTo>
                  <a:lnTo>
                    <a:pt x="4760429" y="931226"/>
                  </a:lnTo>
                  <a:lnTo>
                    <a:pt x="0" y="931226"/>
                  </a:lnTo>
                  <a:lnTo>
                    <a:pt x="0" y="0"/>
                  </a:lnTo>
                  <a:close/>
                </a:path>
              </a:pathLst>
            </a:custGeom>
          </p:spPr>
          <p:style>
            <a:lnRef idx="2">
              <a:schemeClr val="dk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5344" tIns="48768" rIns="85344" bIns="48768" numCol="1" spcCol="1270" anchor="ctr" anchorCtr="0">
              <a:noAutofit/>
            </a:bodyPr>
            <a:lstStyle/>
            <a:p>
              <a:pPr marL="0" lvl="0" indent="0" algn="ctr" defTabSz="533400" rtl="1">
                <a:lnSpc>
                  <a:spcPct val="90000"/>
                </a:lnSpc>
                <a:spcBef>
                  <a:spcPct val="0"/>
                </a:spcBef>
                <a:spcAft>
                  <a:spcPct val="35000"/>
                </a:spcAft>
                <a:buNone/>
              </a:pPr>
              <a:r>
                <a:rPr lang="ar-KW" sz="1600" kern="1200" dirty="0">
                  <a:cs typeface="mohammad bold art 1" pitchFamily="2" charset="-78"/>
                </a:rPr>
                <a:t>أحكام عامة للتمويل الجماعي القائم على الأوراق المالية:</a:t>
              </a:r>
              <a:endParaRPr lang="en-US" sz="1600" kern="1200" dirty="0">
                <a:cs typeface="mohammad bold art 1" pitchFamily="2" charset="-78"/>
              </a:endParaRPr>
            </a:p>
          </p:txBody>
        </p:sp>
        <p:sp>
          <p:nvSpPr>
            <p:cNvPr id="9" name="Freeform: Shape 8">
              <a:extLst>
                <a:ext uri="{FF2B5EF4-FFF2-40B4-BE49-F238E27FC236}">
                  <a16:creationId xmlns:a16="http://schemas.microsoft.com/office/drawing/2014/main" id="{94F22FF5-1BDB-4F65-B0A4-1B85BA96FE27}"/>
                </a:ext>
              </a:extLst>
            </p:cNvPr>
            <p:cNvSpPr/>
            <p:nvPr/>
          </p:nvSpPr>
          <p:spPr>
            <a:xfrm>
              <a:off x="6814038" y="2615756"/>
              <a:ext cx="4760429" cy="3486434"/>
            </a:xfrm>
            <a:custGeom>
              <a:avLst/>
              <a:gdLst>
                <a:gd name="connsiteX0" fmla="*/ 0 w 4760429"/>
                <a:gd name="connsiteY0" fmla="*/ 0 h 2931114"/>
                <a:gd name="connsiteX1" fmla="*/ 4760429 w 4760429"/>
                <a:gd name="connsiteY1" fmla="*/ 0 h 2931114"/>
                <a:gd name="connsiteX2" fmla="*/ 4760429 w 4760429"/>
                <a:gd name="connsiteY2" fmla="*/ 2931114 h 2931114"/>
                <a:gd name="connsiteX3" fmla="*/ 0 w 4760429"/>
                <a:gd name="connsiteY3" fmla="*/ 2931114 h 2931114"/>
                <a:gd name="connsiteX4" fmla="*/ 0 w 4760429"/>
                <a:gd name="connsiteY4" fmla="*/ 0 h 29311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0429" h="2931114">
                  <a:moveTo>
                    <a:pt x="0" y="0"/>
                  </a:moveTo>
                  <a:lnTo>
                    <a:pt x="4760429" y="0"/>
                  </a:lnTo>
                  <a:lnTo>
                    <a:pt x="4760429" y="2931114"/>
                  </a:lnTo>
                  <a:lnTo>
                    <a:pt x="0" y="2931114"/>
                  </a:lnTo>
                  <a:lnTo>
                    <a:pt x="0" y="0"/>
                  </a:lnTo>
                  <a:close/>
                </a:path>
              </a:pathLst>
            </a:custGeom>
            <a:solidFill>
              <a:schemeClr val="bg1">
                <a:alpha val="90000"/>
              </a:schemeClr>
            </a:solidFill>
          </p:spPr>
          <p:style>
            <a:lnRef idx="2">
              <a:schemeClr val="dk2">
                <a:alpha val="90000"/>
                <a:tint val="40000"/>
                <a:hueOff val="0"/>
                <a:satOff val="0"/>
                <a:lumOff val="0"/>
                <a:alphaOff val="0"/>
              </a:schemeClr>
            </a:lnRef>
            <a:fillRef idx="1">
              <a:schemeClr val="dk2">
                <a:alpha val="90000"/>
                <a:tint val="40000"/>
                <a:hueOff val="0"/>
                <a:satOff val="0"/>
                <a:lumOff val="0"/>
                <a:alphaOff val="0"/>
              </a:schemeClr>
            </a:fillRef>
            <a:effectRef idx="0">
              <a:schemeClr val="dk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4008" tIns="64008" rIns="85344" bIns="96012" numCol="1" spcCol="1270" anchor="t" anchorCtr="0">
              <a:noAutofit/>
            </a:bodyPr>
            <a:lstStyle/>
            <a:p>
              <a:pPr marL="114300" lvl="1" indent="-114300" algn="r" defTabSz="533400" rtl="1">
                <a:lnSpc>
                  <a:spcPct val="90000"/>
                </a:lnSpc>
                <a:spcBef>
                  <a:spcPct val="0"/>
                </a:spcBef>
                <a:spcAft>
                  <a:spcPct val="15000"/>
                </a:spcAft>
                <a:buChar char="•"/>
              </a:pPr>
              <a:r>
                <a:rPr lang="ar-KW" sz="1400" kern="1200" dirty="0">
                  <a:solidFill>
                    <a:schemeClr val="accent5">
                      <a:lumMod val="50000"/>
                    </a:schemeClr>
                  </a:solidFill>
                  <a:cs typeface="mohammad bold art 1" pitchFamily="2" charset="-78"/>
                </a:rPr>
                <a:t>أن يكون مصدر العرض شخصاً اعتبارياً خاضع لتنظيم قانون الشركات الكويتي.</a:t>
              </a:r>
              <a:endParaRPr lang="en-US" sz="1400" kern="1200" dirty="0">
                <a:solidFill>
                  <a:schemeClr val="accent5">
                    <a:lumMod val="50000"/>
                  </a:schemeClr>
                </a:solidFill>
                <a:cs typeface="mohammad bold art 1" pitchFamily="2" charset="-78"/>
              </a:endParaRPr>
            </a:p>
            <a:p>
              <a:pPr marL="114300" lvl="1" indent="-114300" algn="r" defTabSz="533400" rtl="1">
                <a:lnSpc>
                  <a:spcPct val="90000"/>
                </a:lnSpc>
                <a:spcBef>
                  <a:spcPct val="0"/>
                </a:spcBef>
                <a:spcAft>
                  <a:spcPct val="15000"/>
                </a:spcAft>
                <a:buChar char="•"/>
              </a:pPr>
              <a:r>
                <a:rPr lang="ar-KW" sz="1400" kern="1200" dirty="0">
                  <a:solidFill>
                    <a:schemeClr val="accent5">
                      <a:lumMod val="50000"/>
                    </a:schemeClr>
                  </a:solidFill>
                  <a:cs typeface="mohammad bold art 1" pitchFamily="2" charset="-78"/>
                </a:rPr>
                <a:t>يكون رأس مال الشركة محدد وفق المبلغ المستهدف للمشروع الوارد في مستند عرض التمويل الجماعي، على أن يكون بالدينار الكويتي. </a:t>
              </a:r>
              <a:endParaRPr lang="en-US" sz="1400" kern="1200" dirty="0">
                <a:solidFill>
                  <a:schemeClr val="accent5">
                    <a:lumMod val="50000"/>
                  </a:schemeClr>
                </a:solidFill>
                <a:cs typeface="mohammad bold art 1" pitchFamily="2" charset="-78"/>
              </a:endParaRPr>
            </a:p>
            <a:p>
              <a:pPr marL="114300" lvl="1" indent="-114300" algn="r" defTabSz="533400" rtl="1">
                <a:lnSpc>
                  <a:spcPct val="90000"/>
                </a:lnSpc>
                <a:spcBef>
                  <a:spcPct val="0"/>
                </a:spcBef>
                <a:spcAft>
                  <a:spcPct val="15000"/>
                </a:spcAft>
                <a:buChar char="•"/>
              </a:pPr>
              <a:r>
                <a:rPr lang="ar-KW" sz="1400" kern="1200" dirty="0">
                  <a:solidFill>
                    <a:schemeClr val="accent5">
                      <a:lumMod val="50000"/>
                    </a:schemeClr>
                  </a:solidFill>
                  <a:cs typeface="mohammad bold art 1" pitchFamily="2" charset="-78"/>
                </a:rPr>
                <a:t>يقتصر مصدر العرض على الأنواع التالية من الاشخاص الاعتباريين:</a:t>
              </a:r>
              <a:endParaRPr lang="en-US" sz="1400" kern="1200" dirty="0">
                <a:solidFill>
                  <a:schemeClr val="accent5">
                    <a:lumMod val="50000"/>
                  </a:schemeClr>
                </a:solidFill>
                <a:cs typeface="mohammad bold art 1" pitchFamily="2" charset="-78"/>
              </a:endParaRPr>
            </a:p>
            <a:p>
              <a:pPr marL="400050" lvl="2" indent="-285750" algn="r" defTabSz="533400" rtl="1">
                <a:lnSpc>
                  <a:spcPct val="90000"/>
                </a:lnSpc>
                <a:spcBef>
                  <a:spcPct val="0"/>
                </a:spcBef>
                <a:spcAft>
                  <a:spcPct val="15000"/>
                </a:spcAft>
                <a:buFont typeface="Courier New" panose="02070309020205020404" pitchFamily="49" charset="0"/>
                <a:buChar char="o"/>
              </a:pPr>
              <a:r>
                <a:rPr lang="ar-KW" sz="1400" kern="1200" dirty="0">
                  <a:solidFill>
                    <a:schemeClr val="accent5">
                      <a:lumMod val="50000"/>
                    </a:schemeClr>
                  </a:solidFill>
                  <a:cs typeface="mohammad bold art 1" pitchFamily="2" charset="-78"/>
                </a:rPr>
                <a:t>شركة ذات مسؤولية محدودة</a:t>
              </a:r>
              <a:endParaRPr lang="en-US" sz="1400" kern="1200" dirty="0">
                <a:solidFill>
                  <a:schemeClr val="accent5">
                    <a:lumMod val="50000"/>
                  </a:schemeClr>
                </a:solidFill>
                <a:cs typeface="mohammad bold art 1" pitchFamily="2" charset="-78"/>
              </a:endParaRPr>
            </a:p>
            <a:p>
              <a:pPr marL="400050" lvl="2" indent="-285750" algn="r" defTabSz="533400" rtl="1">
                <a:lnSpc>
                  <a:spcPct val="90000"/>
                </a:lnSpc>
                <a:spcBef>
                  <a:spcPct val="0"/>
                </a:spcBef>
                <a:spcAft>
                  <a:spcPct val="15000"/>
                </a:spcAft>
                <a:buFont typeface="Courier New" panose="02070309020205020404" pitchFamily="49" charset="0"/>
                <a:buChar char="o"/>
              </a:pPr>
              <a:r>
                <a:rPr lang="ar-KW" sz="1400" kern="1200" dirty="0">
                  <a:solidFill>
                    <a:schemeClr val="accent5">
                      <a:lumMod val="50000"/>
                    </a:schemeClr>
                  </a:solidFill>
                  <a:cs typeface="mohammad bold art 1" pitchFamily="2" charset="-78"/>
                </a:rPr>
                <a:t>شركة مساهمة مقفلة</a:t>
              </a:r>
              <a:endParaRPr lang="en-US" sz="1400" kern="1200" dirty="0">
                <a:solidFill>
                  <a:schemeClr val="accent5">
                    <a:lumMod val="50000"/>
                  </a:schemeClr>
                </a:solidFill>
                <a:cs typeface="mohammad bold art 1" pitchFamily="2" charset="-78"/>
              </a:endParaRPr>
            </a:p>
            <a:p>
              <a:pPr marL="400050" lvl="2" indent="-285750" algn="r" defTabSz="533400" rtl="1">
                <a:lnSpc>
                  <a:spcPct val="90000"/>
                </a:lnSpc>
                <a:spcBef>
                  <a:spcPct val="0"/>
                </a:spcBef>
                <a:spcAft>
                  <a:spcPct val="15000"/>
                </a:spcAft>
                <a:buFont typeface="Courier New" panose="02070309020205020404" pitchFamily="49" charset="0"/>
                <a:buChar char="o"/>
              </a:pPr>
              <a:r>
                <a:rPr lang="ar-KW" sz="1400" kern="1200" dirty="0">
                  <a:solidFill>
                    <a:schemeClr val="accent5">
                      <a:lumMod val="50000"/>
                    </a:schemeClr>
                  </a:solidFill>
                  <a:cs typeface="mohammad bold art 1" pitchFamily="2" charset="-78"/>
                </a:rPr>
                <a:t>شركة التوصية بالأسهم</a:t>
              </a:r>
              <a:endParaRPr lang="en-US" sz="1400" kern="1200" dirty="0">
                <a:solidFill>
                  <a:schemeClr val="accent5">
                    <a:lumMod val="50000"/>
                  </a:schemeClr>
                </a:solidFill>
                <a:cs typeface="mohammad bold art 1" pitchFamily="2" charset="-78"/>
              </a:endParaRPr>
            </a:p>
            <a:p>
              <a:pPr marL="114300" lvl="1" indent="-114300" algn="r" defTabSz="533400" rtl="1">
                <a:lnSpc>
                  <a:spcPct val="90000"/>
                </a:lnSpc>
                <a:spcBef>
                  <a:spcPct val="0"/>
                </a:spcBef>
                <a:spcAft>
                  <a:spcPct val="15000"/>
                </a:spcAft>
                <a:buChar char="•"/>
              </a:pPr>
              <a:r>
                <a:rPr lang="ar-KW" sz="1400" kern="1200" dirty="0">
                  <a:solidFill>
                    <a:schemeClr val="accent5">
                      <a:lumMod val="50000"/>
                    </a:schemeClr>
                  </a:solidFill>
                  <a:cs typeface="mohammad bold art 1" pitchFamily="2" charset="-78"/>
                </a:rPr>
                <a:t>يقوم بتعيين مراقب حسابات مسجل لدى الهيئة لمراجعة وتدقيق البيانات المالية الخاصة بشركته المعنية بعرض المشروع محل الطرح، على أن يتم إعدادها وفق المعايير المحاسبية الدولية، وأن يصدر بيانات مالية مدققة ومعتمدة قبل تقديم طلب طرح العرض.</a:t>
              </a:r>
              <a:endParaRPr lang="en-US" sz="1400" kern="1200" dirty="0">
                <a:solidFill>
                  <a:schemeClr val="accent5">
                    <a:lumMod val="50000"/>
                  </a:schemeClr>
                </a:solidFill>
                <a:cs typeface="mohammad bold art 1" pitchFamily="2" charset="-78"/>
              </a:endParaRPr>
            </a:p>
          </p:txBody>
        </p:sp>
      </p:grpSp>
      <p:grpSp>
        <p:nvGrpSpPr>
          <p:cNvPr id="15" name="Group 14">
            <a:extLst>
              <a:ext uri="{FF2B5EF4-FFF2-40B4-BE49-F238E27FC236}">
                <a16:creationId xmlns:a16="http://schemas.microsoft.com/office/drawing/2014/main" id="{68B7AD5C-D6E4-4796-8497-C63ABFF184D5}"/>
              </a:ext>
            </a:extLst>
          </p:cNvPr>
          <p:cNvGrpSpPr/>
          <p:nvPr/>
        </p:nvGrpSpPr>
        <p:grpSpPr>
          <a:xfrm>
            <a:off x="6449099" y="807754"/>
            <a:ext cx="5341035" cy="752475"/>
            <a:chOff x="6668173" y="1085169"/>
            <a:chExt cx="5341035" cy="752475"/>
          </a:xfrm>
        </p:grpSpPr>
        <p:sp>
          <p:nvSpPr>
            <p:cNvPr id="16" name="TextBox 15">
              <a:extLst>
                <a:ext uri="{FF2B5EF4-FFF2-40B4-BE49-F238E27FC236}">
                  <a16:creationId xmlns:a16="http://schemas.microsoft.com/office/drawing/2014/main" id="{869425CA-DFAA-4972-8D43-FC3CFAB8F8A4}"/>
                </a:ext>
              </a:extLst>
            </p:cNvPr>
            <p:cNvSpPr txBox="1"/>
            <p:nvPr/>
          </p:nvSpPr>
          <p:spPr>
            <a:xfrm>
              <a:off x="6668173" y="1289540"/>
              <a:ext cx="4711639" cy="338555"/>
            </a:xfrm>
            <a:prstGeom prst="rect">
              <a:avLst/>
            </a:prstGeom>
            <a:noFill/>
          </p:spPr>
          <p:txBody>
            <a:bodyPr wrap="square" rtlCol="0">
              <a:spAutoFit/>
            </a:bodyPr>
            <a:lstStyle/>
            <a:p>
              <a:pPr algn="r" rtl="1"/>
              <a:r>
                <a:rPr lang="ar-KW" sz="1600" dirty="0">
                  <a:solidFill>
                    <a:schemeClr val="accent4">
                      <a:lumMod val="75000"/>
                    </a:schemeClr>
                  </a:solidFill>
                  <a:latin typeface="Calibri" pitchFamily="34" charset="0"/>
                  <a:cs typeface="mohammad bold art 1" pitchFamily="2" charset="-78"/>
                </a:rPr>
                <a:t>التمويل الجماعي القائم على الأوراق المالية</a:t>
              </a:r>
              <a:endParaRPr lang="ar-KW" sz="1400" dirty="0">
                <a:solidFill>
                  <a:schemeClr val="accent4">
                    <a:lumMod val="75000"/>
                  </a:schemeClr>
                </a:solidFill>
              </a:endParaRPr>
            </a:p>
          </p:txBody>
        </p:sp>
        <p:sp>
          <p:nvSpPr>
            <p:cNvPr id="17" name="Rectangle: Rounded Corners 16">
              <a:extLst>
                <a:ext uri="{FF2B5EF4-FFF2-40B4-BE49-F238E27FC236}">
                  <a16:creationId xmlns:a16="http://schemas.microsoft.com/office/drawing/2014/main" id="{7B5003A0-84E0-46E3-A271-07A7BF374256}"/>
                </a:ext>
              </a:extLst>
            </p:cNvPr>
            <p:cNvSpPr/>
            <p:nvPr/>
          </p:nvSpPr>
          <p:spPr>
            <a:xfrm>
              <a:off x="7113358" y="1085169"/>
              <a:ext cx="4895850" cy="752475"/>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C39B8A67-C105-4B65-94A5-25ADB52D0904}"/>
              </a:ext>
            </a:extLst>
          </p:cNvPr>
          <p:cNvGrpSpPr/>
          <p:nvPr/>
        </p:nvGrpSpPr>
        <p:grpSpPr>
          <a:xfrm>
            <a:off x="160247" y="807754"/>
            <a:ext cx="5582656" cy="752475"/>
            <a:chOff x="145592" y="1085170"/>
            <a:chExt cx="5582656" cy="752475"/>
          </a:xfrm>
        </p:grpSpPr>
        <p:sp>
          <p:nvSpPr>
            <p:cNvPr id="19" name="TextBox 18">
              <a:extLst>
                <a:ext uri="{FF2B5EF4-FFF2-40B4-BE49-F238E27FC236}">
                  <a16:creationId xmlns:a16="http://schemas.microsoft.com/office/drawing/2014/main" id="{211044BB-41DA-4E20-B13F-7F50A521985A}"/>
                </a:ext>
              </a:extLst>
            </p:cNvPr>
            <p:cNvSpPr txBox="1"/>
            <p:nvPr/>
          </p:nvSpPr>
          <p:spPr>
            <a:xfrm>
              <a:off x="1016609" y="1292470"/>
              <a:ext cx="4711639" cy="338555"/>
            </a:xfrm>
            <a:prstGeom prst="rect">
              <a:avLst/>
            </a:prstGeom>
            <a:noFill/>
          </p:spPr>
          <p:txBody>
            <a:bodyPr wrap="square" rtlCol="0">
              <a:spAutoFit/>
            </a:bodyPr>
            <a:lstStyle/>
            <a:p>
              <a:pPr algn="l"/>
              <a:r>
                <a:rPr lang="en-US" sz="1600" dirty="0">
                  <a:solidFill>
                    <a:schemeClr val="accent4">
                      <a:lumMod val="75000"/>
                    </a:schemeClr>
                  </a:solidFill>
                  <a:latin typeface="Calibri" pitchFamily="34" charset="0"/>
                  <a:cs typeface="mohammad bold art 1" pitchFamily="2" charset="-78"/>
                </a:rPr>
                <a:t>Securities-based Crowdfunding</a:t>
              </a:r>
              <a:endParaRPr lang="ar-KW" sz="1600" dirty="0">
                <a:solidFill>
                  <a:schemeClr val="accent4">
                    <a:lumMod val="75000"/>
                  </a:schemeClr>
                </a:solidFill>
                <a:latin typeface="Calibri" pitchFamily="34" charset="0"/>
                <a:cs typeface="mohammad bold art 1" pitchFamily="2" charset="-78"/>
              </a:endParaRPr>
            </a:p>
          </p:txBody>
        </p:sp>
        <p:sp>
          <p:nvSpPr>
            <p:cNvPr id="20" name="Rectangle: Rounded Corners 19">
              <a:extLst>
                <a:ext uri="{FF2B5EF4-FFF2-40B4-BE49-F238E27FC236}">
                  <a16:creationId xmlns:a16="http://schemas.microsoft.com/office/drawing/2014/main" id="{D4114B03-518D-4FDF-AA15-C624E4F1A5F1}"/>
                </a:ext>
              </a:extLst>
            </p:cNvPr>
            <p:cNvSpPr/>
            <p:nvPr/>
          </p:nvSpPr>
          <p:spPr>
            <a:xfrm>
              <a:off x="145592" y="1085170"/>
              <a:ext cx="4895850" cy="752475"/>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grpSp>
    </p:spTree>
    <p:extLst>
      <p:ext uri="{BB962C8B-B14F-4D97-AF65-F5344CB8AC3E}">
        <p14:creationId xmlns:p14="http://schemas.microsoft.com/office/powerpoint/2010/main" val="10277023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13DCFAA-59B1-4982-BA14-680536BD005F}"/>
              </a:ext>
            </a:extLst>
          </p:cNvPr>
          <p:cNvSpPr txBox="1"/>
          <p:nvPr/>
        </p:nvSpPr>
        <p:spPr>
          <a:xfrm>
            <a:off x="7042638" y="2118946"/>
            <a:ext cx="4246685" cy="3771123"/>
          </a:xfrm>
          <a:prstGeom prst="rect">
            <a:avLst/>
          </a:prstGeom>
          <a:noFill/>
        </p:spPr>
        <p:txBody>
          <a:bodyPr wrap="square" rtlCol="0">
            <a:spAutoFit/>
          </a:bodyPr>
          <a:lstStyle/>
          <a:p>
            <a:endParaRPr lang="en-US" dirty="0"/>
          </a:p>
        </p:txBody>
      </p:sp>
      <p:graphicFrame>
        <p:nvGraphicFramePr>
          <p:cNvPr id="10" name="Table 9">
            <a:extLst>
              <a:ext uri="{FF2B5EF4-FFF2-40B4-BE49-F238E27FC236}">
                <a16:creationId xmlns:a16="http://schemas.microsoft.com/office/drawing/2014/main" id="{D21B3250-FB5F-4622-9388-2667ABB85D82}"/>
              </a:ext>
            </a:extLst>
          </p:cNvPr>
          <p:cNvGraphicFramePr>
            <a:graphicFrameLocks noGrp="1"/>
          </p:cNvGraphicFramePr>
          <p:nvPr>
            <p:extLst>
              <p:ext uri="{D42A27DB-BD31-4B8C-83A1-F6EECF244321}">
                <p14:modId xmlns:p14="http://schemas.microsoft.com/office/powerpoint/2010/main" val="3145401314"/>
              </p:ext>
            </p:extLst>
          </p:nvPr>
        </p:nvGraphicFramePr>
        <p:xfrm>
          <a:off x="633045" y="967931"/>
          <a:ext cx="11060722" cy="4808490"/>
        </p:xfrm>
        <a:graphic>
          <a:graphicData uri="http://schemas.openxmlformats.org/drawingml/2006/table">
            <a:tbl>
              <a:tblPr firstRow="1" firstCol="1" bandRow="1">
                <a:effectLst>
                  <a:innerShdw blurRad="114300">
                    <a:prstClr val="black"/>
                  </a:innerShdw>
                </a:effectLst>
                <a:tableStyleId>{69C7853C-536D-4A76-A0AE-DD22124D55A5}</a:tableStyleId>
              </a:tblPr>
              <a:tblGrid>
                <a:gridCol w="3026819">
                  <a:extLst>
                    <a:ext uri="{9D8B030D-6E8A-4147-A177-3AD203B41FA5}">
                      <a16:colId xmlns:a16="http://schemas.microsoft.com/office/drawing/2014/main" val="4052815081"/>
                    </a:ext>
                  </a:extLst>
                </a:gridCol>
                <a:gridCol w="6115590">
                  <a:extLst>
                    <a:ext uri="{9D8B030D-6E8A-4147-A177-3AD203B41FA5}">
                      <a16:colId xmlns:a16="http://schemas.microsoft.com/office/drawing/2014/main" val="2019247551"/>
                    </a:ext>
                  </a:extLst>
                </a:gridCol>
                <a:gridCol w="1918313">
                  <a:extLst>
                    <a:ext uri="{9D8B030D-6E8A-4147-A177-3AD203B41FA5}">
                      <a16:colId xmlns:a16="http://schemas.microsoft.com/office/drawing/2014/main" val="445777930"/>
                    </a:ext>
                  </a:extLst>
                </a:gridCol>
              </a:tblGrid>
              <a:tr h="321122">
                <a:tc>
                  <a:txBody>
                    <a:bodyPr/>
                    <a:lstStyle/>
                    <a:p>
                      <a:pPr marL="0" marR="0" algn="ctr" rtl="1">
                        <a:lnSpc>
                          <a:spcPct val="107000"/>
                        </a:lnSpc>
                        <a:spcBef>
                          <a:spcPts val="0"/>
                        </a:spcBef>
                        <a:spcAft>
                          <a:spcPts val="0"/>
                        </a:spcAft>
                      </a:pPr>
                      <a:r>
                        <a:rPr lang="ar-SA" sz="1100" b="0">
                          <a:solidFill>
                            <a:schemeClr val="bg1"/>
                          </a:solidFill>
                          <a:effectLst/>
                          <a:cs typeface="mohammad bold art 1" pitchFamily="2" charset="-78"/>
                        </a:rPr>
                        <a:t>حدود الاستثمار</a:t>
                      </a:r>
                      <a:endParaRPr lang="en-US" sz="1100" b="0">
                        <a:solidFill>
                          <a:schemeClr val="bg1"/>
                        </a:solidFill>
                        <a:effectLst/>
                        <a:latin typeface="Calibri" panose="020F0502020204030204" pitchFamily="34" charset="0"/>
                        <a:ea typeface="Calibri" panose="020F0502020204030204" pitchFamily="34" charset="0"/>
                        <a:cs typeface="mohammad bold art 1" pitchFamily="2" charset="-78"/>
                      </a:endParaRPr>
                    </a:p>
                  </a:txBody>
                  <a:tcPr marL="68580" marR="68580" marT="0" marB="0" anchor="ctr">
                    <a:solidFill>
                      <a:srgbClr val="002060"/>
                    </a:solidFill>
                  </a:tcPr>
                </a:tc>
                <a:tc>
                  <a:txBody>
                    <a:bodyPr/>
                    <a:lstStyle/>
                    <a:p>
                      <a:pPr marL="0" marR="0" algn="ctr" rtl="1">
                        <a:lnSpc>
                          <a:spcPct val="107000"/>
                        </a:lnSpc>
                        <a:spcBef>
                          <a:spcPts val="0"/>
                        </a:spcBef>
                        <a:spcAft>
                          <a:spcPts val="0"/>
                        </a:spcAft>
                      </a:pPr>
                      <a:r>
                        <a:rPr lang="ar-SA" sz="1100" b="0" dirty="0">
                          <a:solidFill>
                            <a:schemeClr val="bg1"/>
                          </a:solidFill>
                          <a:effectLst/>
                          <a:cs typeface="mohammad bold art 1" pitchFamily="2" charset="-78"/>
                        </a:rPr>
                        <a:t>التعريف</a:t>
                      </a:r>
                      <a:endParaRPr lang="en-US" sz="1100" b="0" dirty="0">
                        <a:solidFill>
                          <a:schemeClr val="bg1"/>
                        </a:solidFill>
                        <a:effectLst/>
                        <a:latin typeface="Calibri" panose="020F0502020204030204" pitchFamily="34" charset="0"/>
                        <a:ea typeface="Calibri" panose="020F0502020204030204" pitchFamily="34" charset="0"/>
                        <a:cs typeface="mohammad bold art 1" pitchFamily="2" charset="-78"/>
                      </a:endParaRPr>
                    </a:p>
                  </a:txBody>
                  <a:tcPr marL="68580" marR="68580" marT="0" marB="0" anchor="ctr">
                    <a:solidFill>
                      <a:srgbClr val="002060"/>
                    </a:solidFill>
                  </a:tcPr>
                </a:tc>
                <a:tc>
                  <a:txBody>
                    <a:bodyPr/>
                    <a:lstStyle/>
                    <a:p>
                      <a:pPr marL="0" marR="0" algn="ctr" rtl="1">
                        <a:lnSpc>
                          <a:spcPct val="107000"/>
                        </a:lnSpc>
                        <a:spcBef>
                          <a:spcPts val="0"/>
                        </a:spcBef>
                        <a:spcAft>
                          <a:spcPts val="0"/>
                        </a:spcAft>
                      </a:pPr>
                      <a:r>
                        <a:rPr lang="ar-SA" sz="1100" b="0" dirty="0">
                          <a:solidFill>
                            <a:schemeClr val="bg1"/>
                          </a:solidFill>
                          <a:effectLst/>
                          <a:cs typeface="mohammad bold art 1" pitchFamily="2" charset="-78"/>
                        </a:rPr>
                        <a:t>نوع المستثمر</a:t>
                      </a:r>
                      <a:endParaRPr lang="en-US" sz="1100" b="0" dirty="0">
                        <a:solidFill>
                          <a:schemeClr val="bg1"/>
                        </a:solidFill>
                        <a:effectLst/>
                        <a:latin typeface="Calibri" panose="020F0502020204030204" pitchFamily="34" charset="0"/>
                        <a:ea typeface="Calibri" panose="020F0502020204030204" pitchFamily="34" charset="0"/>
                        <a:cs typeface="mohammad bold art 1" pitchFamily="2" charset="-78"/>
                      </a:endParaRPr>
                    </a:p>
                  </a:txBody>
                  <a:tcPr marL="68580" marR="68580" marT="0" marB="0" anchor="ctr">
                    <a:solidFill>
                      <a:srgbClr val="002060"/>
                    </a:solidFill>
                  </a:tcPr>
                </a:tc>
                <a:extLst>
                  <a:ext uri="{0D108BD9-81ED-4DB2-BD59-A6C34878D82A}">
                    <a16:rowId xmlns:a16="http://schemas.microsoft.com/office/drawing/2014/main" val="4898128"/>
                  </a:ext>
                </a:extLst>
              </a:tr>
              <a:tr h="1022333">
                <a:tc>
                  <a:txBody>
                    <a:bodyPr/>
                    <a:lstStyle/>
                    <a:p>
                      <a:pPr marL="0" marR="0" algn="r" rtl="1">
                        <a:lnSpc>
                          <a:spcPct val="107000"/>
                        </a:lnSpc>
                        <a:spcBef>
                          <a:spcPts val="0"/>
                        </a:spcBef>
                        <a:spcAft>
                          <a:spcPts val="0"/>
                        </a:spcAft>
                      </a:pPr>
                      <a:r>
                        <a:rPr lang="ar-KW" sz="1100" b="0" dirty="0">
                          <a:solidFill>
                            <a:schemeClr val="accent5">
                              <a:lumMod val="50000"/>
                            </a:schemeClr>
                          </a:solidFill>
                          <a:effectLst/>
                          <a:cs typeface="mohammad bold art 1" pitchFamily="2" charset="-78"/>
                        </a:rPr>
                        <a:t>1,000 دينار كويتي كحد اقصى لمستثمري الأفراد لكل استثمار، ولا يزيد عن 10,000 دينار كويتي خلال 12 شهر.</a:t>
                      </a:r>
                      <a:endParaRPr lang="en-US" sz="1100" b="0" dirty="0">
                        <a:solidFill>
                          <a:schemeClr val="accent5">
                            <a:lumMod val="50000"/>
                          </a:schemeClr>
                        </a:solidFill>
                        <a:effectLst/>
                        <a:cs typeface="mohammad bold art 1" pitchFamily="2" charset="-78"/>
                      </a:endParaRPr>
                    </a:p>
                    <a:p>
                      <a:pPr marL="0" marR="0" algn="l" rtl="1">
                        <a:lnSpc>
                          <a:spcPct val="107000"/>
                        </a:lnSpc>
                        <a:spcBef>
                          <a:spcPts val="0"/>
                        </a:spcBef>
                        <a:spcAft>
                          <a:spcPts val="0"/>
                        </a:spcAft>
                      </a:pPr>
                      <a:r>
                        <a:rPr lang="en-US" sz="1100" b="0" dirty="0">
                          <a:solidFill>
                            <a:schemeClr val="accent5">
                              <a:lumMod val="50000"/>
                            </a:schemeClr>
                          </a:solidFill>
                          <a:effectLst/>
                          <a:cs typeface="mohammad bold art 1" pitchFamily="2" charset="-78"/>
                        </a:rPr>
                        <a:t>Maximum KWD 1,000 for retail investors for a single investment and, no more than KWD 10,000 within a 12-month period.</a:t>
                      </a:r>
                      <a:endParaRPr lang="en-US" sz="1100" b="0" dirty="0">
                        <a:solidFill>
                          <a:schemeClr val="accent5">
                            <a:lumMod val="50000"/>
                          </a:schemeClr>
                        </a:solidFill>
                        <a:effectLst/>
                        <a:latin typeface="Calibri" panose="020F0502020204030204" pitchFamily="34" charset="0"/>
                        <a:ea typeface="Calibri" panose="020F0502020204030204" pitchFamily="34" charset="0"/>
                        <a:cs typeface="mohammad bold art 1" pitchFamily="2" charset="-78"/>
                      </a:endParaRPr>
                    </a:p>
                  </a:txBody>
                  <a:tcPr marL="68580" marR="68580" marT="0" marB="0" anchor="ctr">
                    <a:solidFill>
                      <a:schemeClr val="bg1"/>
                    </a:solidFill>
                  </a:tcPr>
                </a:tc>
                <a:tc>
                  <a:txBody>
                    <a:bodyPr/>
                    <a:lstStyle/>
                    <a:p>
                      <a:pPr marL="0" marR="0" algn="r" rtl="1">
                        <a:lnSpc>
                          <a:spcPct val="107000"/>
                        </a:lnSpc>
                        <a:spcBef>
                          <a:spcPts val="0"/>
                        </a:spcBef>
                        <a:spcAft>
                          <a:spcPts val="0"/>
                        </a:spcAft>
                      </a:pPr>
                      <a:r>
                        <a:rPr lang="ar-KW" sz="1100" dirty="0">
                          <a:solidFill>
                            <a:schemeClr val="accent5">
                              <a:lumMod val="50000"/>
                            </a:schemeClr>
                          </a:solidFill>
                          <a:effectLst/>
                          <a:cs typeface="mohammad bold art 1" pitchFamily="2" charset="-78"/>
                        </a:rPr>
                        <a:t>أي مستثمر لم يتم تصنيفه كمستثمر محترف أو مستثمر محترف مؤهل.</a:t>
                      </a:r>
                      <a:endParaRPr lang="en-US" sz="1100" dirty="0">
                        <a:solidFill>
                          <a:schemeClr val="accent5">
                            <a:lumMod val="50000"/>
                          </a:schemeClr>
                        </a:solidFill>
                        <a:effectLst/>
                        <a:cs typeface="mohammad bold art 1" pitchFamily="2" charset="-78"/>
                      </a:endParaRPr>
                    </a:p>
                    <a:p>
                      <a:pPr marL="0" marR="0">
                        <a:lnSpc>
                          <a:spcPct val="107000"/>
                        </a:lnSpc>
                        <a:spcBef>
                          <a:spcPts val="0"/>
                        </a:spcBef>
                        <a:spcAft>
                          <a:spcPts val="0"/>
                        </a:spcAft>
                      </a:pPr>
                      <a:r>
                        <a:rPr lang="en-US" sz="1100" dirty="0">
                          <a:solidFill>
                            <a:schemeClr val="accent5">
                              <a:lumMod val="50000"/>
                            </a:schemeClr>
                          </a:solidFill>
                          <a:effectLst/>
                          <a:cs typeface="mohammad bold art 1" pitchFamily="2" charset="-78"/>
                        </a:rPr>
                        <a:t>Any investor that is not classified as Qualified Professional Client or Professional Investor</a:t>
                      </a:r>
                      <a:endParaRPr lang="en-US" sz="1100" b="0" dirty="0">
                        <a:solidFill>
                          <a:schemeClr val="accent5">
                            <a:lumMod val="50000"/>
                          </a:schemeClr>
                        </a:solidFill>
                        <a:effectLst/>
                        <a:latin typeface="Calibri" panose="020F0502020204030204" pitchFamily="34" charset="0"/>
                        <a:ea typeface="Calibri" panose="020F0502020204030204" pitchFamily="34" charset="0"/>
                        <a:cs typeface="mohammad bold art 1" pitchFamily="2" charset="-78"/>
                      </a:endParaRPr>
                    </a:p>
                  </a:txBody>
                  <a:tcPr marL="68580" marR="68580" marT="0" marB="0" anchor="ctr">
                    <a:solidFill>
                      <a:schemeClr val="bg1"/>
                    </a:solidFill>
                  </a:tcPr>
                </a:tc>
                <a:tc>
                  <a:txBody>
                    <a:bodyPr/>
                    <a:lstStyle/>
                    <a:p>
                      <a:pPr marL="0" marR="0" algn="r" rtl="1">
                        <a:lnSpc>
                          <a:spcPct val="107000"/>
                        </a:lnSpc>
                        <a:spcBef>
                          <a:spcPts val="0"/>
                        </a:spcBef>
                        <a:spcAft>
                          <a:spcPts val="0"/>
                        </a:spcAft>
                      </a:pPr>
                      <a:r>
                        <a:rPr lang="ar-SA" sz="1100" dirty="0">
                          <a:solidFill>
                            <a:schemeClr val="accent4">
                              <a:lumMod val="50000"/>
                            </a:schemeClr>
                          </a:solidFill>
                          <a:effectLst/>
                          <a:cs typeface="mohammad bold art 1" pitchFamily="2" charset="-78"/>
                        </a:rPr>
                        <a:t>المستثمر الفرد</a:t>
                      </a:r>
                      <a:endParaRPr lang="en-US" sz="1100" dirty="0">
                        <a:solidFill>
                          <a:schemeClr val="accent4">
                            <a:lumMod val="50000"/>
                          </a:schemeClr>
                        </a:solidFill>
                        <a:effectLst/>
                        <a:cs typeface="mohammad bold art 1" pitchFamily="2" charset="-78"/>
                      </a:endParaRPr>
                    </a:p>
                    <a:p>
                      <a:pPr marL="0" marR="0" algn="r" rtl="1">
                        <a:lnSpc>
                          <a:spcPct val="107000"/>
                        </a:lnSpc>
                        <a:spcBef>
                          <a:spcPts val="0"/>
                        </a:spcBef>
                        <a:spcAft>
                          <a:spcPts val="0"/>
                        </a:spcAft>
                      </a:pPr>
                      <a:r>
                        <a:rPr lang="en-US" sz="1100" dirty="0">
                          <a:solidFill>
                            <a:schemeClr val="accent4">
                              <a:lumMod val="50000"/>
                            </a:schemeClr>
                          </a:solidFill>
                          <a:effectLst/>
                          <a:cs typeface="mohammad bold art 1" pitchFamily="2" charset="-78"/>
                        </a:rPr>
                        <a:t>Retail Investor</a:t>
                      </a:r>
                      <a:endParaRPr lang="en-US" sz="1100" b="0" dirty="0">
                        <a:solidFill>
                          <a:schemeClr val="accent4">
                            <a:lumMod val="50000"/>
                          </a:schemeClr>
                        </a:solidFill>
                        <a:effectLst/>
                        <a:latin typeface="Calibri" panose="020F0502020204030204" pitchFamily="34" charset="0"/>
                        <a:ea typeface="Calibri" panose="020F0502020204030204" pitchFamily="34" charset="0"/>
                        <a:cs typeface="mohammad bold art 1" pitchFamily="2" charset="-78"/>
                      </a:endParaRPr>
                    </a:p>
                  </a:txBody>
                  <a:tcPr marL="68580" marR="68580" marT="0" marB="0" anchor="ctr">
                    <a:solidFill>
                      <a:schemeClr val="bg1"/>
                    </a:solidFill>
                  </a:tcPr>
                </a:tc>
                <a:extLst>
                  <a:ext uri="{0D108BD9-81ED-4DB2-BD59-A6C34878D82A}">
                    <a16:rowId xmlns:a16="http://schemas.microsoft.com/office/drawing/2014/main" val="3391507399"/>
                  </a:ext>
                </a:extLst>
              </a:tr>
              <a:tr h="1572721">
                <a:tc>
                  <a:txBody>
                    <a:bodyPr/>
                    <a:lstStyle/>
                    <a:p>
                      <a:pPr marL="0" marR="0" algn="r" rtl="1">
                        <a:lnSpc>
                          <a:spcPct val="107000"/>
                        </a:lnSpc>
                        <a:spcBef>
                          <a:spcPts val="0"/>
                        </a:spcBef>
                        <a:spcAft>
                          <a:spcPts val="0"/>
                        </a:spcAft>
                      </a:pPr>
                      <a:r>
                        <a:rPr lang="ar-KW" sz="1100" b="0" dirty="0">
                          <a:solidFill>
                            <a:schemeClr val="accent5">
                              <a:lumMod val="50000"/>
                            </a:schemeClr>
                          </a:solidFill>
                          <a:effectLst/>
                          <a:cs typeface="mohammad bold art 1" pitchFamily="2" charset="-78"/>
                        </a:rPr>
                        <a:t>لا يزيد عن 50,000 دينار كويتي خلال 12 شهر.</a:t>
                      </a:r>
                      <a:endParaRPr lang="en-US" sz="1100" b="0" dirty="0">
                        <a:solidFill>
                          <a:schemeClr val="accent5">
                            <a:lumMod val="50000"/>
                          </a:schemeClr>
                        </a:solidFill>
                        <a:effectLst/>
                        <a:cs typeface="mohammad bold art 1" pitchFamily="2" charset="-78"/>
                      </a:endParaRPr>
                    </a:p>
                    <a:p>
                      <a:pPr marL="0" marR="0">
                        <a:lnSpc>
                          <a:spcPct val="107000"/>
                        </a:lnSpc>
                        <a:spcBef>
                          <a:spcPts val="0"/>
                        </a:spcBef>
                        <a:spcAft>
                          <a:spcPts val="0"/>
                        </a:spcAft>
                      </a:pPr>
                      <a:r>
                        <a:rPr lang="en-US" sz="1100" b="0" dirty="0">
                          <a:solidFill>
                            <a:schemeClr val="accent5">
                              <a:lumMod val="50000"/>
                            </a:schemeClr>
                          </a:solidFill>
                          <a:effectLst/>
                          <a:cs typeface="mohammad bold art 1" pitchFamily="2" charset="-78"/>
                        </a:rPr>
                        <a:t>No more than KWD 50,000 within a 12-month period</a:t>
                      </a:r>
                      <a:endParaRPr lang="en-US" sz="1100" b="0" dirty="0">
                        <a:solidFill>
                          <a:schemeClr val="accent5">
                            <a:lumMod val="50000"/>
                          </a:schemeClr>
                        </a:solidFill>
                        <a:effectLst/>
                        <a:latin typeface="Calibri" panose="020F0502020204030204" pitchFamily="34" charset="0"/>
                        <a:ea typeface="Calibri" panose="020F0502020204030204" pitchFamily="34" charset="0"/>
                        <a:cs typeface="mohammad bold art 1" pitchFamily="2" charset="-78"/>
                      </a:endParaRPr>
                    </a:p>
                  </a:txBody>
                  <a:tcPr marL="68580" marR="68580" marT="0" marB="0" anchor="ctr">
                    <a:solidFill>
                      <a:schemeClr val="bg1"/>
                    </a:solidFill>
                  </a:tcPr>
                </a:tc>
                <a:tc>
                  <a:txBody>
                    <a:bodyPr/>
                    <a:lstStyle/>
                    <a:p>
                      <a:pPr marL="0" marR="0" algn="r" rtl="1">
                        <a:lnSpc>
                          <a:spcPct val="107000"/>
                        </a:lnSpc>
                        <a:spcBef>
                          <a:spcPts val="0"/>
                        </a:spcBef>
                        <a:spcAft>
                          <a:spcPts val="0"/>
                        </a:spcAft>
                      </a:pPr>
                      <a:r>
                        <a:rPr lang="ar-KW" sz="1100" dirty="0">
                          <a:solidFill>
                            <a:schemeClr val="accent5">
                              <a:lumMod val="50000"/>
                            </a:schemeClr>
                          </a:solidFill>
                          <a:effectLst/>
                          <a:cs typeface="mohammad bold art 1" pitchFamily="2" charset="-78"/>
                        </a:rPr>
                        <a:t>الشخص الذي لديه تعاملات بأحجام كبيرة وبمتوسط لا يقل عن 125,000 دينار كويتي في كل ربع سنة على مدار السنتين السابقتين، لا يقل حجم الأموال والأصول التي يمتلكها الشخص لدى شخص مرخص له أو أكثر عن قيمة 50,000 دينار كويتي، الشخص الذي يعمل أو سبق له العمل في القطاع المالي لمدة سنة على الأقل في منصب مهني محترف، يتطلب معرفة بالمعاملات أو الخدمات التي ستقدم له.</a:t>
                      </a:r>
                      <a:endParaRPr lang="en-US" sz="1100" dirty="0">
                        <a:solidFill>
                          <a:schemeClr val="accent5">
                            <a:lumMod val="50000"/>
                          </a:schemeClr>
                        </a:solidFill>
                        <a:effectLst/>
                        <a:cs typeface="mohammad bold art 1" pitchFamily="2" charset="-78"/>
                      </a:endParaRPr>
                    </a:p>
                    <a:p>
                      <a:pPr marL="0" marR="0" algn="l" rtl="1">
                        <a:lnSpc>
                          <a:spcPct val="107000"/>
                        </a:lnSpc>
                        <a:spcBef>
                          <a:spcPts val="0"/>
                        </a:spcBef>
                        <a:spcAft>
                          <a:spcPts val="0"/>
                        </a:spcAft>
                      </a:pPr>
                      <a:r>
                        <a:rPr lang="en-US" sz="1100" dirty="0">
                          <a:solidFill>
                            <a:schemeClr val="accent5">
                              <a:lumMod val="50000"/>
                            </a:schemeClr>
                          </a:solidFill>
                          <a:effectLst/>
                          <a:cs typeface="mohammad bold art 1" pitchFamily="2" charset="-78"/>
                        </a:rPr>
                        <a:t>Person that has transactions with an average not less than KWD 125,000 every quarter for the past two years, the size of money and assets a person has with one or more Licensed Person is not less than KWD 50,000, A person who works or has previously worked in the financial sector for at least one year in a professional position that requires knowledge in dealing and the services to be provided to him</a:t>
                      </a:r>
                      <a:endParaRPr lang="en-US" sz="1100" b="0" dirty="0">
                        <a:solidFill>
                          <a:schemeClr val="accent5">
                            <a:lumMod val="50000"/>
                          </a:schemeClr>
                        </a:solidFill>
                        <a:effectLst/>
                        <a:latin typeface="Calibri" panose="020F0502020204030204" pitchFamily="34" charset="0"/>
                        <a:ea typeface="Calibri" panose="020F0502020204030204" pitchFamily="34" charset="0"/>
                        <a:cs typeface="mohammad bold art 1" pitchFamily="2" charset="-78"/>
                      </a:endParaRPr>
                    </a:p>
                  </a:txBody>
                  <a:tcPr marL="68580" marR="68580" marT="0" marB="0" anchor="ctr">
                    <a:solidFill>
                      <a:schemeClr val="bg1"/>
                    </a:solidFill>
                  </a:tcPr>
                </a:tc>
                <a:tc>
                  <a:txBody>
                    <a:bodyPr/>
                    <a:lstStyle/>
                    <a:p>
                      <a:pPr marL="0" marR="0" algn="r" rtl="1">
                        <a:lnSpc>
                          <a:spcPct val="107000"/>
                        </a:lnSpc>
                        <a:spcBef>
                          <a:spcPts val="0"/>
                        </a:spcBef>
                        <a:spcAft>
                          <a:spcPts val="0"/>
                        </a:spcAft>
                      </a:pPr>
                      <a:r>
                        <a:rPr lang="ar-KW" sz="1100" dirty="0">
                          <a:solidFill>
                            <a:schemeClr val="accent4">
                              <a:lumMod val="50000"/>
                            </a:schemeClr>
                          </a:solidFill>
                          <a:effectLst/>
                          <a:cs typeface="mohammad bold art 1" pitchFamily="2" charset="-78"/>
                        </a:rPr>
                        <a:t>المستثمر المحترف</a:t>
                      </a:r>
                      <a:endParaRPr lang="en-US" sz="1100" dirty="0">
                        <a:solidFill>
                          <a:schemeClr val="accent4">
                            <a:lumMod val="50000"/>
                          </a:schemeClr>
                        </a:solidFill>
                        <a:effectLst/>
                        <a:cs typeface="mohammad bold art 1" pitchFamily="2" charset="-78"/>
                      </a:endParaRPr>
                    </a:p>
                    <a:p>
                      <a:pPr marL="0" marR="0" algn="r" rtl="1">
                        <a:lnSpc>
                          <a:spcPct val="107000"/>
                        </a:lnSpc>
                        <a:spcBef>
                          <a:spcPts val="0"/>
                        </a:spcBef>
                        <a:spcAft>
                          <a:spcPts val="0"/>
                        </a:spcAft>
                      </a:pPr>
                      <a:r>
                        <a:rPr lang="en-US" sz="1100" dirty="0">
                          <a:solidFill>
                            <a:schemeClr val="accent4">
                              <a:lumMod val="50000"/>
                            </a:schemeClr>
                          </a:solidFill>
                          <a:effectLst/>
                          <a:cs typeface="mohammad bold art 1" pitchFamily="2" charset="-78"/>
                        </a:rPr>
                        <a:t>Professional Investor</a:t>
                      </a:r>
                      <a:endParaRPr lang="en-US" sz="1100" b="0" dirty="0">
                        <a:solidFill>
                          <a:schemeClr val="accent4">
                            <a:lumMod val="50000"/>
                          </a:schemeClr>
                        </a:solidFill>
                        <a:effectLst/>
                        <a:latin typeface="Calibri" panose="020F0502020204030204" pitchFamily="34" charset="0"/>
                        <a:ea typeface="Calibri" panose="020F0502020204030204" pitchFamily="34" charset="0"/>
                        <a:cs typeface="mohammad bold art 1" pitchFamily="2" charset="-78"/>
                      </a:endParaRPr>
                    </a:p>
                  </a:txBody>
                  <a:tcPr marL="68580" marR="68580" marT="0" marB="0" anchor="ctr">
                    <a:solidFill>
                      <a:schemeClr val="bg1"/>
                    </a:solidFill>
                  </a:tcPr>
                </a:tc>
                <a:extLst>
                  <a:ext uri="{0D108BD9-81ED-4DB2-BD59-A6C34878D82A}">
                    <a16:rowId xmlns:a16="http://schemas.microsoft.com/office/drawing/2014/main" val="1459894583"/>
                  </a:ext>
                </a:extLst>
              </a:tr>
              <a:tr h="1846259">
                <a:tc>
                  <a:txBody>
                    <a:bodyPr/>
                    <a:lstStyle/>
                    <a:p>
                      <a:pPr marL="0" marR="0" algn="r" rtl="1">
                        <a:lnSpc>
                          <a:spcPct val="107000"/>
                        </a:lnSpc>
                        <a:spcBef>
                          <a:spcPts val="0"/>
                        </a:spcBef>
                        <a:spcAft>
                          <a:spcPts val="0"/>
                        </a:spcAft>
                      </a:pPr>
                      <a:r>
                        <a:rPr lang="ar-KW" sz="1100" b="0" dirty="0">
                          <a:solidFill>
                            <a:schemeClr val="accent5">
                              <a:lumMod val="50000"/>
                            </a:schemeClr>
                          </a:solidFill>
                          <a:effectLst/>
                          <a:cs typeface="mohammad bold art 1" pitchFamily="2" charset="-78"/>
                        </a:rPr>
                        <a:t>لا يوجد حدود للاستثمار.</a:t>
                      </a:r>
                      <a:endParaRPr lang="en-US" sz="1100" b="0" dirty="0">
                        <a:solidFill>
                          <a:schemeClr val="accent5">
                            <a:lumMod val="50000"/>
                          </a:schemeClr>
                        </a:solidFill>
                        <a:effectLst/>
                        <a:cs typeface="mohammad bold art 1" pitchFamily="2" charset="-78"/>
                      </a:endParaRPr>
                    </a:p>
                    <a:p>
                      <a:pPr marL="0" marR="0">
                        <a:lnSpc>
                          <a:spcPct val="107000"/>
                        </a:lnSpc>
                        <a:spcBef>
                          <a:spcPts val="0"/>
                        </a:spcBef>
                        <a:spcAft>
                          <a:spcPts val="0"/>
                        </a:spcAft>
                      </a:pPr>
                      <a:r>
                        <a:rPr lang="en-US" sz="1100" b="0" dirty="0">
                          <a:solidFill>
                            <a:schemeClr val="accent5">
                              <a:lumMod val="50000"/>
                            </a:schemeClr>
                          </a:solidFill>
                          <a:effectLst/>
                          <a:cs typeface="mohammad bold art 1" pitchFamily="2" charset="-78"/>
                        </a:rPr>
                        <a:t>No investment limits</a:t>
                      </a:r>
                      <a:endParaRPr lang="en-US" sz="1100" b="0" dirty="0">
                        <a:solidFill>
                          <a:schemeClr val="accent5">
                            <a:lumMod val="50000"/>
                          </a:schemeClr>
                        </a:solidFill>
                        <a:effectLst/>
                        <a:latin typeface="Calibri" panose="020F0502020204030204" pitchFamily="34" charset="0"/>
                        <a:ea typeface="Calibri" panose="020F0502020204030204" pitchFamily="34" charset="0"/>
                        <a:cs typeface="mohammad bold art 1" pitchFamily="2" charset="-78"/>
                      </a:endParaRPr>
                    </a:p>
                  </a:txBody>
                  <a:tcPr marL="68580" marR="68580" marT="0" marB="0" anchor="ctr">
                    <a:solidFill>
                      <a:schemeClr val="bg1"/>
                    </a:solidFill>
                  </a:tcPr>
                </a:tc>
                <a:tc>
                  <a:txBody>
                    <a:bodyPr/>
                    <a:lstStyle/>
                    <a:p>
                      <a:pPr marL="0" marR="0" algn="r" rtl="1">
                        <a:lnSpc>
                          <a:spcPct val="107000"/>
                        </a:lnSpc>
                        <a:spcBef>
                          <a:spcPts val="0"/>
                        </a:spcBef>
                        <a:spcAft>
                          <a:spcPts val="0"/>
                        </a:spcAft>
                      </a:pPr>
                      <a:r>
                        <a:rPr lang="ar-KW" sz="1100" dirty="0">
                          <a:solidFill>
                            <a:schemeClr val="accent5">
                              <a:lumMod val="50000"/>
                            </a:schemeClr>
                          </a:solidFill>
                          <a:effectLst/>
                          <a:cs typeface="mohammad bold art 1" pitchFamily="2" charset="-78"/>
                        </a:rPr>
                        <a:t>الشخص الذي لديه تعاملات بأحجام كبيرة وبمتوسط لا يقل عن 250,000 دينار كويتي في كل ربع سنة على مدار السنتين السابقتين، ولا يقل حجم الأموال والأصول التي يمتلكها الشخص لدى شخص مرخص له أو أكثر عن قيمة 100,000 دينار كويتي، الشخص الذي يعمل أو سبق له العمل في القطاع المالي لمدة سنة على الأقل في منصب مهني محترف يتطلب معرفة بالمعاملات والخدمات التي ستقدم له.</a:t>
                      </a:r>
                      <a:endParaRPr lang="en-US" sz="1100" dirty="0">
                        <a:solidFill>
                          <a:schemeClr val="accent5">
                            <a:lumMod val="50000"/>
                          </a:schemeClr>
                        </a:solidFill>
                        <a:effectLst/>
                        <a:cs typeface="mohammad bold art 1" pitchFamily="2" charset="-78"/>
                      </a:endParaRPr>
                    </a:p>
                    <a:p>
                      <a:pPr marL="0" marR="0">
                        <a:lnSpc>
                          <a:spcPct val="107000"/>
                        </a:lnSpc>
                        <a:spcBef>
                          <a:spcPts val="0"/>
                        </a:spcBef>
                        <a:spcAft>
                          <a:spcPts val="0"/>
                        </a:spcAft>
                      </a:pPr>
                      <a:r>
                        <a:rPr lang="en-US" sz="1100" dirty="0">
                          <a:solidFill>
                            <a:schemeClr val="accent5">
                              <a:lumMod val="50000"/>
                            </a:schemeClr>
                          </a:solidFill>
                          <a:effectLst/>
                          <a:cs typeface="mohammad bold art 1" pitchFamily="2" charset="-78"/>
                        </a:rPr>
                        <a:t>A person that has transactions of large sizes with an average not less than KWD 250,000 every quarter for the past two years; the size of money and assets a person has with one or more Licensed Persons is not less than KWD 100,000; A person who works or has previously worked in the financial sector for at least one year in a professional position that requires knowledge in dealing and the services to be provided to him</a:t>
                      </a:r>
                      <a:r>
                        <a:rPr lang="ar-KW" sz="1100" dirty="0">
                          <a:solidFill>
                            <a:schemeClr val="accent5">
                              <a:lumMod val="50000"/>
                            </a:schemeClr>
                          </a:solidFill>
                          <a:effectLst/>
                          <a:cs typeface="mohammad bold art 1" pitchFamily="2" charset="-78"/>
                        </a:rPr>
                        <a:t>.</a:t>
                      </a:r>
                      <a:endParaRPr lang="en-US" sz="1100" b="0" dirty="0">
                        <a:solidFill>
                          <a:schemeClr val="accent5">
                            <a:lumMod val="50000"/>
                          </a:schemeClr>
                        </a:solidFill>
                        <a:effectLst/>
                        <a:latin typeface="Calibri" panose="020F0502020204030204" pitchFamily="34" charset="0"/>
                        <a:ea typeface="Calibri" panose="020F0502020204030204" pitchFamily="34" charset="0"/>
                        <a:cs typeface="mohammad bold art 1" pitchFamily="2" charset="-78"/>
                      </a:endParaRPr>
                    </a:p>
                  </a:txBody>
                  <a:tcPr marL="68580" marR="68580" marT="0" marB="0" anchor="ctr">
                    <a:solidFill>
                      <a:schemeClr val="bg1"/>
                    </a:solidFill>
                  </a:tcPr>
                </a:tc>
                <a:tc>
                  <a:txBody>
                    <a:bodyPr/>
                    <a:lstStyle/>
                    <a:p>
                      <a:pPr marL="0" marR="0" algn="r" rtl="1">
                        <a:lnSpc>
                          <a:spcPct val="107000"/>
                        </a:lnSpc>
                        <a:spcBef>
                          <a:spcPts val="0"/>
                        </a:spcBef>
                        <a:spcAft>
                          <a:spcPts val="0"/>
                        </a:spcAft>
                      </a:pPr>
                      <a:r>
                        <a:rPr lang="ar-KW" sz="1100" dirty="0">
                          <a:solidFill>
                            <a:schemeClr val="accent4">
                              <a:lumMod val="50000"/>
                            </a:schemeClr>
                          </a:solidFill>
                          <a:effectLst/>
                          <a:cs typeface="mohammad bold art 1" pitchFamily="2" charset="-78"/>
                        </a:rPr>
                        <a:t>المستثمر المحترف المؤهل</a:t>
                      </a:r>
                      <a:endParaRPr lang="en-US" sz="1100" dirty="0">
                        <a:solidFill>
                          <a:schemeClr val="accent4">
                            <a:lumMod val="50000"/>
                          </a:schemeClr>
                        </a:solidFill>
                        <a:effectLst/>
                        <a:cs typeface="mohammad bold art 1" pitchFamily="2" charset="-78"/>
                      </a:endParaRPr>
                    </a:p>
                    <a:p>
                      <a:pPr marL="0" marR="0" algn="r" rtl="1">
                        <a:lnSpc>
                          <a:spcPct val="107000"/>
                        </a:lnSpc>
                        <a:spcBef>
                          <a:spcPts val="0"/>
                        </a:spcBef>
                        <a:spcAft>
                          <a:spcPts val="0"/>
                        </a:spcAft>
                      </a:pPr>
                      <a:r>
                        <a:rPr lang="en-US" sz="1100" dirty="0">
                          <a:solidFill>
                            <a:schemeClr val="accent4">
                              <a:lumMod val="50000"/>
                            </a:schemeClr>
                          </a:solidFill>
                          <a:effectLst/>
                          <a:cs typeface="mohammad bold art 1" pitchFamily="2" charset="-78"/>
                        </a:rPr>
                        <a:t>Qualified Professional Investor</a:t>
                      </a:r>
                      <a:endParaRPr lang="en-US" sz="1100" b="0" dirty="0">
                        <a:solidFill>
                          <a:schemeClr val="accent4">
                            <a:lumMod val="50000"/>
                          </a:schemeClr>
                        </a:solidFill>
                        <a:effectLst/>
                        <a:latin typeface="Calibri" panose="020F0502020204030204" pitchFamily="34" charset="0"/>
                        <a:ea typeface="Calibri" panose="020F0502020204030204" pitchFamily="34" charset="0"/>
                        <a:cs typeface="mohammad bold art 1" pitchFamily="2" charset="-78"/>
                      </a:endParaRPr>
                    </a:p>
                  </a:txBody>
                  <a:tcPr marL="68580" marR="68580" marT="0" marB="0" anchor="ctr">
                    <a:solidFill>
                      <a:schemeClr val="bg1"/>
                    </a:solidFill>
                  </a:tcPr>
                </a:tc>
                <a:extLst>
                  <a:ext uri="{0D108BD9-81ED-4DB2-BD59-A6C34878D82A}">
                    <a16:rowId xmlns:a16="http://schemas.microsoft.com/office/drawing/2014/main" val="2580934687"/>
                  </a:ext>
                </a:extLst>
              </a:tr>
            </a:tbl>
          </a:graphicData>
        </a:graphic>
      </p:graphicFrame>
    </p:spTree>
    <p:extLst>
      <p:ext uri="{BB962C8B-B14F-4D97-AF65-F5344CB8AC3E}">
        <p14:creationId xmlns:p14="http://schemas.microsoft.com/office/powerpoint/2010/main" val="41685139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6DC5190E-7BBD-4A4F-936B-4A9577DA8D49}"/>
              </a:ext>
            </a:extLst>
          </p:cNvPr>
          <p:cNvSpPr/>
          <p:nvPr/>
        </p:nvSpPr>
        <p:spPr>
          <a:xfrm>
            <a:off x="409575" y="2428875"/>
            <a:ext cx="5181600" cy="2686050"/>
          </a:xfrm>
          <a:custGeom>
            <a:avLst/>
            <a:gdLst>
              <a:gd name="connsiteX0" fmla="*/ 0 w 5181600"/>
              <a:gd name="connsiteY0" fmla="*/ 253505 h 1521000"/>
              <a:gd name="connsiteX1" fmla="*/ 253505 w 5181600"/>
              <a:gd name="connsiteY1" fmla="*/ 0 h 1521000"/>
              <a:gd name="connsiteX2" fmla="*/ 4928095 w 5181600"/>
              <a:gd name="connsiteY2" fmla="*/ 0 h 1521000"/>
              <a:gd name="connsiteX3" fmla="*/ 5181600 w 5181600"/>
              <a:gd name="connsiteY3" fmla="*/ 253505 h 1521000"/>
              <a:gd name="connsiteX4" fmla="*/ 5181600 w 5181600"/>
              <a:gd name="connsiteY4" fmla="*/ 1267495 h 1521000"/>
              <a:gd name="connsiteX5" fmla="*/ 4928095 w 5181600"/>
              <a:gd name="connsiteY5" fmla="*/ 1521000 h 1521000"/>
              <a:gd name="connsiteX6" fmla="*/ 253505 w 5181600"/>
              <a:gd name="connsiteY6" fmla="*/ 1521000 h 1521000"/>
              <a:gd name="connsiteX7" fmla="*/ 0 w 5181600"/>
              <a:gd name="connsiteY7" fmla="*/ 1267495 h 1521000"/>
              <a:gd name="connsiteX8" fmla="*/ 0 w 5181600"/>
              <a:gd name="connsiteY8" fmla="*/ 253505 h 152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81600" h="1521000">
                <a:moveTo>
                  <a:pt x="0" y="253505"/>
                </a:moveTo>
                <a:cubicBezTo>
                  <a:pt x="0" y="113498"/>
                  <a:pt x="113498" y="0"/>
                  <a:pt x="253505" y="0"/>
                </a:cubicBezTo>
                <a:lnTo>
                  <a:pt x="4928095" y="0"/>
                </a:lnTo>
                <a:cubicBezTo>
                  <a:pt x="5068102" y="0"/>
                  <a:pt x="5181600" y="113498"/>
                  <a:pt x="5181600" y="253505"/>
                </a:cubicBezTo>
                <a:lnTo>
                  <a:pt x="5181600" y="1267495"/>
                </a:lnTo>
                <a:cubicBezTo>
                  <a:pt x="5181600" y="1407502"/>
                  <a:pt x="5068102" y="1521000"/>
                  <a:pt x="4928095" y="1521000"/>
                </a:cubicBezTo>
                <a:lnTo>
                  <a:pt x="253505" y="1521000"/>
                </a:lnTo>
                <a:cubicBezTo>
                  <a:pt x="113498" y="1521000"/>
                  <a:pt x="0" y="1407502"/>
                  <a:pt x="0" y="1267495"/>
                </a:cubicBezTo>
                <a:lnTo>
                  <a:pt x="0" y="253505"/>
                </a:lnTo>
                <a:close/>
              </a:path>
            </a:pathLst>
          </a:custGeom>
          <a:solidFill>
            <a:srgbClr val="AD8100"/>
          </a:solidFill>
        </p:spPr>
        <p:style>
          <a:lnRef idx="0">
            <a:schemeClr val="lt1">
              <a:hueOff val="0"/>
              <a:satOff val="0"/>
              <a:lumOff val="0"/>
              <a:alphaOff val="0"/>
            </a:schemeClr>
          </a:lnRef>
          <a:fillRef idx="3">
            <a:scrgbClr r="0" g="0" b="0"/>
          </a:fillRef>
          <a:effectRef idx="3">
            <a:schemeClr val="accent3">
              <a:hueOff val="0"/>
              <a:satOff val="0"/>
              <a:lumOff val="0"/>
              <a:alphaOff val="0"/>
            </a:schemeClr>
          </a:effectRef>
          <a:fontRef idx="minor">
            <a:schemeClr val="lt1"/>
          </a:fontRef>
        </p:style>
        <p:txBody>
          <a:bodyPr spcFirstLastPara="0" vert="horz" wrap="square" lIns="142829" tIns="142829" rIns="142829" bIns="142829" numCol="1" spcCol="1270" anchor="ctr" anchorCtr="0">
            <a:noAutofit/>
          </a:bodyPr>
          <a:lstStyle/>
          <a:p>
            <a:pPr marL="0" lvl="0" indent="0" algn="l" defTabSz="777875">
              <a:lnSpc>
                <a:spcPct val="90000"/>
              </a:lnSpc>
              <a:spcBef>
                <a:spcPct val="0"/>
              </a:spcBef>
              <a:spcAft>
                <a:spcPct val="35000"/>
              </a:spcAft>
              <a:buNone/>
            </a:pPr>
            <a:r>
              <a:rPr lang="en-US" sz="1750" b="1" dirty="0"/>
              <a:t>Digital Financial Advisory</a:t>
            </a:r>
            <a:endParaRPr lang="en-US" sz="1750" b="1" kern="1200" dirty="0"/>
          </a:p>
          <a:p>
            <a:pPr lvl="0" defTabSz="777875">
              <a:lnSpc>
                <a:spcPct val="90000"/>
              </a:lnSpc>
              <a:spcBef>
                <a:spcPct val="0"/>
              </a:spcBef>
              <a:spcAft>
                <a:spcPct val="35000"/>
              </a:spcAft>
            </a:pPr>
            <a:r>
              <a:rPr lang="en-US" sz="1750" dirty="0"/>
              <a:t>one    of    the    tasks permitted for an Investment    Advisor    licensed    by    the Authority to  provide automated  financial product   advice   using   algorithms   and technology   with   limited   or   no   human financial   advisor   involvement.   It   can comprise  general  or  personal  advice  and range from advice that is narrow in scope to a comprehensive financial plan</a:t>
            </a:r>
            <a:endParaRPr lang="en-US" sz="1750" kern="1200" dirty="0"/>
          </a:p>
        </p:txBody>
      </p:sp>
      <p:sp>
        <p:nvSpPr>
          <p:cNvPr id="11" name="Freeform: Shape 10">
            <a:extLst>
              <a:ext uri="{FF2B5EF4-FFF2-40B4-BE49-F238E27FC236}">
                <a16:creationId xmlns:a16="http://schemas.microsoft.com/office/drawing/2014/main" id="{A6EF9465-462A-4061-BB03-C7E542AE3CE9}"/>
              </a:ext>
            </a:extLst>
          </p:cNvPr>
          <p:cNvSpPr/>
          <p:nvPr/>
        </p:nvSpPr>
        <p:spPr>
          <a:xfrm>
            <a:off x="6315075" y="2428875"/>
            <a:ext cx="5181600" cy="2686049"/>
          </a:xfrm>
          <a:custGeom>
            <a:avLst/>
            <a:gdLst>
              <a:gd name="connsiteX0" fmla="*/ 0 w 5181600"/>
              <a:gd name="connsiteY0" fmla="*/ 234492 h 1406924"/>
              <a:gd name="connsiteX1" fmla="*/ 234492 w 5181600"/>
              <a:gd name="connsiteY1" fmla="*/ 0 h 1406924"/>
              <a:gd name="connsiteX2" fmla="*/ 4947108 w 5181600"/>
              <a:gd name="connsiteY2" fmla="*/ 0 h 1406924"/>
              <a:gd name="connsiteX3" fmla="*/ 5181600 w 5181600"/>
              <a:gd name="connsiteY3" fmla="*/ 234492 h 1406924"/>
              <a:gd name="connsiteX4" fmla="*/ 5181600 w 5181600"/>
              <a:gd name="connsiteY4" fmla="*/ 1172432 h 1406924"/>
              <a:gd name="connsiteX5" fmla="*/ 4947108 w 5181600"/>
              <a:gd name="connsiteY5" fmla="*/ 1406924 h 1406924"/>
              <a:gd name="connsiteX6" fmla="*/ 234492 w 5181600"/>
              <a:gd name="connsiteY6" fmla="*/ 1406924 h 1406924"/>
              <a:gd name="connsiteX7" fmla="*/ 0 w 5181600"/>
              <a:gd name="connsiteY7" fmla="*/ 1172432 h 1406924"/>
              <a:gd name="connsiteX8" fmla="*/ 0 w 5181600"/>
              <a:gd name="connsiteY8" fmla="*/ 234492 h 1406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81600" h="1406924">
                <a:moveTo>
                  <a:pt x="0" y="234492"/>
                </a:moveTo>
                <a:cubicBezTo>
                  <a:pt x="0" y="104986"/>
                  <a:pt x="104986" y="0"/>
                  <a:pt x="234492" y="0"/>
                </a:cubicBezTo>
                <a:lnTo>
                  <a:pt x="4947108" y="0"/>
                </a:lnTo>
                <a:cubicBezTo>
                  <a:pt x="5076614" y="0"/>
                  <a:pt x="5181600" y="104986"/>
                  <a:pt x="5181600" y="234492"/>
                </a:cubicBezTo>
                <a:lnTo>
                  <a:pt x="5181600" y="1172432"/>
                </a:lnTo>
                <a:cubicBezTo>
                  <a:pt x="5181600" y="1301938"/>
                  <a:pt x="5076614" y="1406924"/>
                  <a:pt x="4947108" y="1406924"/>
                </a:cubicBezTo>
                <a:lnTo>
                  <a:pt x="234492" y="1406924"/>
                </a:lnTo>
                <a:cubicBezTo>
                  <a:pt x="104986" y="1406924"/>
                  <a:pt x="0" y="1301938"/>
                  <a:pt x="0" y="1172432"/>
                </a:cubicBezTo>
                <a:lnTo>
                  <a:pt x="0" y="234492"/>
                </a:lnTo>
                <a:close/>
              </a:path>
            </a:pathLst>
          </a:custGeom>
          <a:solidFill>
            <a:srgbClr val="023C5B"/>
          </a:solidFill>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txBody>
          <a:bodyPr spcFirstLastPara="0" vert="horz" wrap="square" lIns="129640" tIns="129640" rIns="129640" bIns="129640" numCol="1" spcCol="1270" anchor="ctr" anchorCtr="0">
            <a:noAutofit/>
          </a:bodyPr>
          <a:lstStyle/>
          <a:p>
            <a:pPr marL="0" lvl="0" indent="0" algn="r" defTabSz="711200" rtl="1">
              <a:lnSpc>
                <a:spcPct val="90000"/>
              </a:lnSpc>
              <a:spcBef>
                <a:spcPct val="0"/>
              </a:spcBef>
              <a:spcAft>
                <a:spcPct val="35000"/>
              </a:spcAft>
              <a:buNone/>
            </a:pPr>
            <a:r>
              <a:rPr lang="ar-KW" sz="1600" b="1" dirty="0">
                <a:cs typeface="mohammad bold art 1" pitchFamily="2" charset="-78"/>
              </a:rPr>
              <a:t>مستشار الاستثمار الآلي</a:t>
            </a:r>
            <a:endParaRPr lang="en-US" sz="1600" b="1" kern="1200" dirty="0">
              <a:cs typeface="mohammad bold art 1" pitchFamily="2" charset="-78"/>
            </a:endParaRPr>
          </a:p>
          <a:p>
            <a:pPr marL="0" lvl="0" indent="0" algn="r" defTabSz="711200" rtl="1">
              <a:lnSpc>
                <a:spcPct val="90000"/>
              </a:lnSpc>
              <a:spcBef>
                <a:spcPct val="0"/>
              </a:spcBef>
              <a:spcAft>
                <a:spcPct val="35000"/>
              </a:spcAft>
              <a:buNone/>
            </a:pPr>
            <a:r>
              <a:rPr lang="ar-KW" sz="1600" kern="1200" dirty="0">
                <a:cs typeface="mohammad bold art 1" pitchFamily="2" charset="-78"/>
              </a:rPr>
              <a:t> </a:t>
            </a:r>
            <a:r>
              <a:rPr lang="ar-KW" sz="1600" dirty="0">
                <a:cs typeface="mohammad bold art 1" pitchFamily="2" charset="-78"/>
              </a:rPr>
              <a:t>هي إحدى المهام المتاحة لمستشار الاستثمار المرخص له من الهيئة لتقديم استشارة آلية بشأن منتجات مالية باستخدام الخوارزميات والتكنولوجيا مع مشاركة محدودة أو من غير مشاركة من قبل مستشار مالي بشري، وتشمل على توصيات استثمارية عامة أو خاصة، وتتراوح الاستشارة ما بين استشارة محدودة النطاق إلى خطة مالية شاملة </a:t>
            </a:r>
            <a:endParaRPr lang="en-US" sz="1600" kern="1200" dirty="0">
              <a:cs typeface="mohammad bold art 1" pitchFamily="2" charset="-78"/>
            </a:endParaRPr>
          </a:p>
        </p:txBody>
      </p:sp>
      <p:grpSp>
        <p:nvGrpSpPr>
          <p:cNvPr id="21" name="Group 20">
            <a:extLst>
              <a:ext uri="{FF2B5EF4-FFF2-40B4-BE49-F238E27FC236}">
                <a16:creationId xmlns:a16="http://schemas.microsoft.com/office/drawing/2014/main" id="{DCC8C3A5-EF58-4936-B2C2-E740ED5D3174}"/>
              </a:ext>
            </a:extLst>
          </p:cNvPr>
          <p:cNvGrpSpPr/>
          <p:nvPr/>
        </p:nvGrpSpPr>
        <p:grpSpPr>
          <a:xfrm>
            <a:off x="6457950" y="1073839"/>
            <a:ext cx="4895850" cy="752475"/>
            <a:chOff x="6711980" y="835714"/>
            <a:chExt cx="4895850" cy="752475"/>
          </a:xfrm>
        </p:grpSpPr>
        <p:sp>
          <p:nvSpPr>
            <p:cNvPr id="22" name="TextBox 21">
              <a:extLst>
                <a:ext uri="{FF2B5EF4-FFF2-40B4-BE49-F238E27FC236}">
                  <a16:creationId xmlns:a16="http://schemas.microsoft.com/office/drawing/2014/main" id="{9E6D0BDC-66A3-4F8B-9EF9-8180D41BD3B7}"/>
                </a:ext>
              </a:extLst>
            </p:cNvPr>
            <p:cNvSpPr txBox="1"/>
            <p:nvPr/>
          </p:nvSpPr>
          <p:spPr>
            <a:xfrm>
              <a:off x="8151881" y="1042675"/>
              <a:ext cx="2016048" cy="338554"/>
            </a:xfrm>
            <a:prstGeom prst="rect">
              <a:avLst/>
            </a:prstGeom>
            <a:noFill/>
          </p:spPr>
          <p:txBody>
            <a:bodyPr wrap="square" rtlCol="0">
              <a:spAutoFit/>
            </a:bodyPr>
            <a:lstStyle/>
            <a:p>
              <a:pPr algn="r" rtl="1"/>
              <a:r>
                <a:rPr lang="ar-KW" sz="1600" dirty="0">
                  <a:solidFill>
                    <a:schemeClr val="accent4">
                      <a:lumMod val="75000"/>
                    </a:schemeClr>
                  </a:solidFill>
                  <a:latin typeface="Calibri" pitchFamily="34" charset="0"/>
                  <a:cs typeface="mohammad bold art 1" pitchFamily="2" charset="-78"/>
                </a:rPr>
                <a:t>مستشار الاستثمار الآلي</a:t>
              </a:r>
            </a:p>
          </p:txBody>
        </p:sp>
        <p:sp>
          <p:nvSpPr>
            <p:cNvPr id="23" name="Rectangle: Rounded Corners 22">
              <a:extLst>
                <a:ext uri="{FF2B5EF4-FFF2-40B4-BE49-F238E27FC236}">
                  <a16:creationId xmlns:a16="http://schemas.microsoft.com/office/drawing/2014/main" id="{1D823C58-2E85-4FDE-96EE-E16D7AC3C057}"/>
                </a:ext>
              </a:extLst>
            </p:cNvPr>
            <p:cNvSpPr/>
            <p:nvPr/>
          </p:nvSpPr>
          <p:spPr>
            <a:xfrm>
              <a:off x="6711980" y="835714"/>
              <a:ext cx="4895850" cy="752475"/>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grpSp>
      <p:grpSp>
        <p:nvGrpSpPr>
          <p:cNvPr id="24" name="Group 23">
            <a:extLst>
              <a:ext uri="{FF2B5EF4-FFF2-40B4-BE49-F238E27FC236}">
                <a16:creationId xmlns:a16="http://schemas.microsoft.com/office/drawing/2014/main" id="{9576355B-0529-44AB-82DD-66D042710613}"/>
              </a:ext>
            </a:extLst>
          </p:cNvPr>
          <p:cNvGrpSpPr/>
          <p:nvPr/>
        </p:nvGrpSpPr>
        <p:grpSpPr>
          <a:xfrm>
            <a:off x="409575" y="1073839"/>
            <a:ext cx="4895850" cy="752475"/>
            <a:chOff x="875242" y="835714"/>
            <a:chExt cx="4895850" cy="752475"/>
          </a:xfrm>
        </p:grpSpPr>
        <p:sp>
          <p:nvSpPr>
            <p:cNvPr id="25" name="TextBox 24">
              <a:extLst>
                <a:ext uri="{FF2B5EF4-FFF2-40B4-BE49-F238E27FC236}">
                  <a16:creationId xmlns:a16="http://schemas.microsoft.com/office/drawing/2014/main" id="{DB807B54-3D71-49E6-80EC-D74B0C082F9A}"/>
                </a:ext>
              </a:extLst>
            </p:cNvPr>
            <p:cNvSpPr txBox="1"/>
            <p:nvPr/>
          </p:nvSpPr>
          <p:spPr>
            <a:xfrm>
              <a:off x="1828466" y="1042675"/>
              <a:ext cx="2393437" cy="338554"/>
            </a:xfrm>
            <a:prstGeom prst="rect">
              <a:avLst/>
            </a:prstGeom>
            <a:noFill/>
          </p:spPr>
          <p:txBody>
            <a:bodyPr wrap="square" rtlCol="0">
              <a:spAutoFit/>
            </a:bodyPr>
            <a:lstStyle/>
            <a:p>
              <a:pPr algn="r" rtl="1"/>
              <a:r>
                <a:rPr lang="en-US" sz="1600" dirty="0">
                  <a:solidFill>
                    <a:schemeClr val="accent4">
                      <a:lumMod val="75000"/>
                    </a:schemeClr>
                  </a:solidFill>
                  <a:latin typeface="Calibri" pitchFamily="34" charset="0"/>
                  <a:cs typeface="mohammad bold art 1" pitchFamily="2" charset="-78"/>
                </a:rPr>
                <a:t>Digital Financial Advisory</a:t>
              </a:r>
              <a:endParaRPr lang="ar-KW" sz="1600" dirty="0">
                <a:solidFill>
                  <a:schemeClr val="accent4">
                    <a:lumMod val="75000"/>
                  </a:schemeClr>
                </a:solidFill>
                <a:latin typeface="Calibri" pitchFamily="34" charset="0"/>
                <a:cs typeface="mohammad bold art 1" pitchFamily="2" charset="-78"/>
              </a:endParaRPr>
            </a:p>
          </p:txBody>
        </p:sp>
        <p:sp>
          <p:nvSpPr>
            <p:cNvPr id="26" name="Rectangle: Rounded Corners 25">
              <a:extLst>
                <a:ext uri="{FF2B5EF4-FFF2-40B4-BE49-F238E27FC236}">
                  <a16:creationId xmlns:a16="http://schemas.microsoft.com/office/drawing/2014/main" id="{8F4B9B5D-679B-425E-BD61-9CA922523F7B}"/>
                </a:ext>
              </a:extLst>
            </p:cNvPr>
            <p:cNvSpPr/>
            <p:nvPr/>
          </p:nvSpPr>
          <p:spPr>
            <a:xfrm>
              <a:off x="875242" y="835714"/>
              <a:ext cx="4895850" cy="752475"/>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grpSp>
    </p:spTree>
    <p:extLst>
      <p:ext uri="{BB962C8B-B14F-4D97-AF65-F5344CB8AC3E}">
        <p14:creationId xmlns:p14="http://schemas.microsoft.com/office/powerpoint/2010/main" val="4003567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descr="Female Profile">
            <a:extLst>
              <a:ext uri="{FF2B5EF4-FFF2-40B4-BE49-F238E27FC236}">
                <a16:creationId xmlns:a16="http://schemas.microsoft.com/office/drawing/2014/main" id="{577E76A4-A994-42E5-8549-D4ECFB038E1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11778" y="2235378"/>
            <a:ext cx="800100" cy="800100"/>
          </a:xfrm>
          <a:prstGeom prst="rect">
            <a:avLst/>
          </a:prstGeom>
        </p:spPr>
      </p:pic>
      <p:sp>
        <p:nvSpPr>
          <p:cNvPr id="12" name="TextBox 11">
            <a:extLst>
              <a:ext uri="{FF2B5EF4-FFF2-40B4-BE49-F238E27FC236}">
                <a16:creationId xmlns:a16="http://schemas.microsoft.com/office/drawing/2014/main" id="{E97A3A01-9113-4CC9-BC2B-9F6CB8F7B7B0}"/>
              </a:ext>
            </a:extLst>
          </p:cNvPr>
          <p:cNvSpPr txBox="1"/>
          <p:nvPr/>
        </p:nvSpPr>
        <p:spPr>
          <a:xfrm>
            <a:off x="9552643" y="3034722"/>
            <a:ext cx="2118369" cy="1200329"/>
          </a:xfrm>
          <a:prstGeom prst="rect">
            <a:avLst/>
          </a:prstGeom>
          <a:noFill/>
        </p:spPr>
        <p:txBody>
          <a:bodyPr wrap="square" rtlCol="0">
            <a:spAutoFit/>
          </a:bodyPr>
          <a:lstStyle/>
          <a:p>
            <a:pPr algn="r" rtl="1"/>
            <a:r>
              <a:rPr lang="ar-KW" sz="900" dirty="0">
                <a:cs typeface="mohammad bold art 1" pitchFamily="2" charset="-78"/>
              </a:rPr>
              <a:t>سارة لديها أموال في حسابها الادخاري، وتريد أن تستثمر هذه الأموال في سوق الأسهم لكن سارة ليس لديها الخبرة أو الوقت الكافي.</a:t>
            </a:r>
          </a:p>
          <a:p>
            <a:r>
              <a:rPr lang="en-US" sz="900" dirty="0">
                <a:cs typeface="mohammad bold art 1" pitchFamily="2" charset="-78"/>
              </a:rPr>
              <a:t>Sara has money in her savings account and would like to invest in the stock market. However, Sara lacks the necessary knowledge and time to navigate this complex landscape..</a:t>
            </a:r>
          </a:p>
        </p:txBody>
      </p:sp>
      <p:sp>
        <p:nvSpPr>
          <p:cNvPr id="39" name="Rectangle: Rounded Corners 38">
            <a:extLst>
              <a:ext uri="{FF2B5EF4-FFF2-40B4-BE49-F238E27FC236}">
                <a16:creationId xmlns:a16="http://schemas.microsoft.com/office/drawing/2014/main" id="{E359556A-A88E-488A-846A-5447376C65FC}"/>
              </a:ext>
            </a:extLst>
          </p:cNvPr>
          <p:cNvSpPr/>
          <p:nvPr/>
        </p:nvSpPr>
        <p:spPr>
          <a:xfrm>
            <a:off x="9529414" y="2235378"/>
            <a:ext cx="2118369" cy="2204886"/>
          </a:xfrm>
          <a:prstGeom prst="roundRect">
            <a:avLst/>
          </a:prstGeom>
          <a:noFill/>
          <a:ln w="38100" cap="flat" cmpd="sng" algn="ctr">
            <a:solidFill>
              <a:schemeClr val="accent5">
                <a:lumMod val="5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US"/>
          </a:p>
        </p:txBody>
      </p:sp>
      <p:pic>
        <p:nvPicPr>
          <p:cNvPr id="57" name="Graphic 56" descr="Research">
            <a:extLst>
              <a:ext uri="{FF2B5EF4-FFF2-40B4-BE49-F238E27FC236}">
                <a16:creationId xmlns:a16="http://schemas.microsoft.com/office/drawing/2014/main" id="{366AA756-9163-4D6E-8A8F-ADD9DC8334B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404116" y="2399738"/>
            <a:ext cx="800100" cy="800100"/>
          </a:xfrm>
          <a:prstGeom prst="rect">
            <a:avLst/>
          </a:prstGeom>
        </p:spPr>
      </p:pic>
      <p:sp>
        <p:nvSpPr>
          <p:cNvPr id="60" name="TextBox 59">
            <a:extLst>
              <a:ext uri="{FF2B5EF4-FFF2-40B4-BE49-F238E27FC236}">
                <a16:creationId xmlns:a16="http://schemas.microsoft.com/office/drawing/2014/main" id="{A6C1FC7D-7B60-4BAE-9354-95AAFEA930D2}"/>
              </a:ext>
            </a:extLst>
          </p:cNvPr>
          <p:cNvSpPr txBox="1"/>
          <p:nvPr/>
        </p:nvSpPr>
        <p:spPr>
          <a:xfrm>
            <a:off x="3821272" y="3199838"/>
            <a:ext cx="2004646" cy="1200329"/>
          </a:xfrm>
          <a:prstGeom prst="rect">
            <a:avLst/>
          </a:prstGeom>
          <a:noFill/>
        </p:spPr>
        <p:txBody>
          <a:bodyPr wrap="square" rtlCol="0">
            <a:spAutoFit/>
          </a:bodyPr>
          <a:lstStyle/>
          <a:p>
            <a:pPr algn="r" rtl="1"/>
            <a:r>
              <a:rPr lang="ar-KW" sz="900" dirty="0">
                <a:cs typeface="mohammad bold art 1" pitchFamily="2" charset="-78"/>
              </a:rPr>
              <a:t>تقوم سارة بتعبئة استبيان تحديد المخاطر لتحديد الأهداف الاستثمارية و مدى قدرتها على تحمل المخاطر</a:t>
            </a:r>
          </a:p>
          <a:p>
            <a:pPr algn="l"/>
            <a:r>
              <a:rPr lang="en-US" sz="900" dirty="0">
                <a:cs typeface="mohammad bold art 1" pitchFamily="2" charset="-78"/>
              </a:rPr>
              <a:t>Sara will fill-out the risk profile questionnaire to enable the company to determine her investment objectives and assess her risk capacity and risk tolerance. </a:t>
            </a:r>
            <a:endParaRPr lang="ar-KW" sz="900" dirty="0">
              <a:cs typeface="mohammad bold art 1" pitchFamily="2" charset="-78"/>
            </a:endParaRPr>
          </a:p>
        </p:txBody>
      </p:sp>
      <p:sp>
        <p:nvSpPr>
          <p:cNvPr id="54" name="Rectangle: Rounded Corners 53">
            <a:extLst>
              <a:ext uri="{FF2B5EF4-FFF2-40B4-BE49-F238E27FC236}">
                <a16:creationId xmlns:a16="http://schemas.microsoft.com/office/drawing/2014/main" id="{D847C4B9-55C5-4E89-A5FE-F173AB5058E3}"/>
              </a:ext>
            </a:extLst>
          </p:cNvPr>
          <p:cNvSpPr/>
          <p:nvPr/>
        </p:nvSpPr>
        <p:spPr>
          <a:xfrm>
            <a:off x="3707549" y="2257898"/>
            <a:ext cx="2118369" cy="2204886"/>
          </a:xfrm>
          <a:prstGeom prst="roundRect">
            <a:avLst/>
          </a:prstGeom>
          <a:noFill/>
          <a:ln w="28575" cap="flat" cmpd="sng" algn="ctr">
            <a:solidFill>
              <a:schemeClr val="accent5">
                <a:lumMod val="5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US"/>
          </a:p>
        </p:txBody>
      </p:sp>
      <p:pic>
        <p:nvPicPr>
          <p:cNvPr id="21" name="Graphic 20" descr="Robot">
            <a:extLst>
              <a:ext uri="{FF2B5EF4-FFF2-40B4-BE49-F238E27FC236}">
                <a16:creationId xmlns:a16="http://schemas.microsoft.com/office/drawing/2014/main" id="{4A881B28-D30B-4C88-AFA8-B67351BF216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194862" y="2325811"/>
            <a:ext cx="914400" cy="914400"/>
          </a:xfrm>
          <a:prstGeom prst="rect">
            <a:avLst/>
          </a:prstGeom>
        </p:spPr>
      </p:pic>
      <p:sp>
        <p:nvSpPr>
          <p:cNvPr id="35" name="TextBox 34">
            <a:extLst>
              <a:ext uri="{FF2B5EF4-FFF2-40B4-BE49-F238E27FC236}">
                <a16:creationId xmlns:a16="http://schemas.microsoft.com/office/drawing/2014/main" id="{394C8297-C0B1-4604-B59B-1D6E753AD1EA}"/>
              </a:ext>
            </a:extLst>
          </p:cNvPr>
          <p:cNvSpPr txBox="1"/>
          <p:nvPr/>
        </p:nvSpPr>
        <p:spPr>
          <a:xfrm>
            <a:off x="6655570" y="3199838"/>
            <a:ext cx="2044189" cy="1338828"/>
          </a:xfrm>
          <a:prstGeom prst="rect">
            <a:avLst/>
          </a:prstGeom>
          <a:noFill/>
        </p:spPr>
        <p:txBody>
          <a:bodyPr wrap="square" rtlCol="0">
            <a:spAutoFit/>
          </a:bodyPr>
          <a:lstStyle/>
          <a:p>
            <a:pPr algn="r" rtl="1"/>
            <a:r>
              <a:rPr lang="ar-KW" sz="900" dirty="0">
                <a:cs typeface="mohammad bold art 1" pitchFamily="2" charset="-78"/>
              </a:rPr>
              <a:t>تقوم سارة بفتح حساب لدى شركة (أ ب ج) وتقوم بتعبئة نموذج اعرف عميلك (</a:t>
            </a:r>
            <a:r>
              <a:rPr lang="en-US" sz="900" dirty="0">
                <a:cs typeface="mohammad bold art 1" pitchFamily="2" charset="-78"/>
              </a:rPr>
              <a:t>KYC</a:t>
            </a:r>
            <a:r>
              <a:rPr lang="ar-KW" sz="900" dirty="0">
                <a:cs typeface="mohammad bold art 1" pitchFamily="2" charset="-78"/>
              </a:rPr>
              <a:t>) إلكترونياً، وتقوم الشركة بالتحقق من هويتها.</a:t>
            </a:r>
          </a:p>
          <a:p>
            <a:r>
              <a:rPr lang="en-US" sz="900" dirty="0">
                <a:cs typeface="mohammad bold art 1" pitchFamily="2" charset="-78"/>
              </a:rPr>
              <a:t>Sara sets up an account with (XYZ) company by submitting the KYC form online. The company then verifies her identity.</a:t>
            </a:r>
          </a:p>
          <a:p>
            <a:endParaRPr lang="en-US" sz="900" dirty="0">
              <a:cs typeface="mohammad bold art 1" pitchFamily="2" charset="-78"/>
            </a:endParaRPr>
          </a:p>
        </p:txBody>
      </p:sp>
      <p:sp>
        <p:nvSpPr>
          <p:cNvPr id="56" name="Rectangle: Rounded Corners 55">
            <a:extLst>
              <a:ext uri="{FF2B5EF4-FFF2-40B4-BE49-F238E27FC236}">
                <a16:creationId xmlns:a16="http://schemas.microsoft.com/office/drawing/2014/main" id="{79F5CB56-C9F4-4D0F-A463-FB5AF894880F}"/>
              </a:ext>
            </a:extLst>
          </p:cNvPr>
          <p:cNvSpPr/>
          <p:nvPr/>
        </p:nvSpPr>
        <p:spPr>
          <a:xfrm>
            <a:off x="6618481" y="2257898"/>
            <a:ext cx="2118369" cy="2204886"/>
          </a:xfrm>
          <a:prstGeom prst="roundRect">
            <a:avLst/>
          </a:prstGeom>
          <a:noFill/>
          <a:ln w="28575" cap="flat" cmpd="sng" algn="ctr">
            <a:solidFill>
              <a:schemeClr val="accent5">
                <a:lumMod val="5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US"/>
          </a:p>
        </p:txBody>
      </p:sp>
      <p:pic>
        <p:nvPicPr>
          <p:cNvPr id="61" name="Graphic 60" descr="Pie chart">
            <a:extLst>
              <a:ext uri="{FF2B5EF4-FFF2-40B4-BE49-F238E27FC236}">
                <a16:creationId xmlns:a16="http://schemas.microsoft.com/office/drawing/2014/main" id="{13BF5FE3-BE88-46BE-993D-C5E5C3C9B42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571145" y="2257898"/>
            <a:ext cx="803826" cy="803826"/>
          </a:xfrm>
          <a:prstGeom prst="rect">
            <a:avLst/>
          </a:prstGeom>
        </p:spPr>
      </p:pic>
      <p:sp>
        <p:nvSpPr>
          <p:cNvPr id="64" name="TextBox 63">
            <a:extLst>
              <a:ext uri="{FF2B5EF4-FFF2-40B4-BE49-F238E27FC236}">
                <a16:creationId xmlns:a16="http://schemas.microsoft.com/office/drawing/2014/main" id="{4A628941-1B0C-43EB-8D88-0274F5CC0D00}"/>
              </a:ext>
            </a:extLst>
          </p:cNvPr>
          <p:cNvSpPr txBox="1"/>
          <p:nvPr/>
        </p:nvSpPr>
        <p:spPr>
          <a:xfrm>
            <a:off x="970735" y="3061724"/>
            <a:ext cx="2004646" cy="1338828"/>
          </a:xfrm>
          <a:prstGeom prst="rect">
            <a:avLst/>
          </a:prstGeom>
          <a:noFill/>
        </p:spPr>
        <p:txBody>
          <a:bodyPr wrap="square" rtlCol="0">
            <a:spAutoFit/>
          </a:bodyPr>
          <a:lstStyle/>
          <a:p>
            <a:pPr algn="r" rtl="1"/>
            <a:r>
              <a:rPr lang="ar-KW" sz="900" dirty="0">
                <a:cs typeface="mohammad bold art 1" pitchFamily="2" charset="-78"/>
              </a:rPr>
              <a:t> تقوم الخوارزميات بتحليل البيانات التي أدخلتها سارة و تحويلها لمخرجات على شكل توصيات استثمارية عامة أو خاصة و يتم تشكيل محفظة  استثمارية لها.</a:t>
            </a:r>
          </a:p>
          <a:p>
            <a:r>
              <a:rPr lang="en-US" sz="900" dirty="0">
                <a:cs typeface="mohammad bold art 1" pitchFamily="2" charset="-78"/>
              </a:rPr>
              <a:t>The platform generates tailored investment advice, whether public or private, and crafts a portfolio allocation aligned with Sara's unique risk profile.</a:t>
            </a:r>
            <a:endParaRPr lang="ar-KW" sz="900" dirty="0">
              <a:cs typeface="mohammad bold art 1" pitchFamily="2" charset="-78"/>
            </a:endParaRPr>
          </a:p>
        </p:txBody>
      </p:sp>
      <p:sp>
        <p:nvSpPr>
          <p:cNvPr id="58" name="Rectangle: Rounded Corners 57">
            <a:extLst>
              <a:ext uri="{FF2B5EF4-FFF2-40B4-BE49-F238E27FC236}">
                <a16:creationId xmlns:a16="http://schemas.microsoft.com/office/drawing/2014/main" id="{730CBE94-A67D-4D96-A942-A68E76188898}"/>
              </a:ext>
            </a:extLst>
          </p:cNvPr>
          <p:cNvSpPr/>
          <p:nvPr/>
        </p:nvSpPr>
        <p:spPr>
          <a:xfrm>
            <a:off x="906816" y="2230294"/>
            <a:ext cx="2118369" cy="2204886"/>
          </a:xfrm>
          <a:prstGeom prst="roundRect">
            <a:avLst/>
          </a:prstGeom>
          <a:noFill/>
          <a:ln w="28575" cap="flat" cmpd="sng" algn="ctr">
            <a:solidFill>
              <a:schemeClr val="accent5">
                <a:lumMod val="5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US"/>
          </a:p>
        </p:txBody>
      </p:sp>
      <p:grpSp>
        <p:nvGrpSpPr>
          <p:cNvPr id="47" name="Group 46">
            <a:extLst>
              <a:ext uri="{FF2B5EF4-FFF2-40B4-BE49-F238E27FC236}">
                <a16:creationId xmlns:a16="http://schemas.microsoft.com/office/drawing/2014/main" id="{066C42BB-E7D6-4E54-86E0-5E02DACE1530}"/>
              </a:ext>
            </a:extLst>
          </p:cNvPr>
          <p:cNvGrpSpPr/>
          <p:nvPr/>
        </p:nvGrpSpPr>
        <p:grpSpPr>
          <a:xfrm>
            <a:off x="6711980" y="835714"/>
            <a:ext cx="4895850" cy="752475"/>
            <a:chOff x="6711980" y="835714"/>
            <a:chExt cx="4895850" cy="752475"/>
          </a:xfrm>
        </p:grpSpPr>
        <p:sp>
          <p:nvSpPr>
            <p:cNvPr id="2" name="TextBox 1">
              <a:extLst>
                <a:ext uri="{FF2B5EF4-FFF2-40B4-BE49-F238E27FC236}">
                  <a16:creationId xmlns:a16="http://schemas.microsoft.com/office/drawing/2014/main" id="{69D950D0-2BBC-7D9E-BB74-AE63C5364B04}"/>
                </a:ext>
              </a:extLst>
            </p:cNvPr>
            <p:cNvSpPr txBox="1"/>
            <p:nvPr/>
          </p:nvSpPr>
          <p:spPr>
            <a:xfrm>
              <a:off x="8151881" y="1042675"/>
              <a:ext cx="2016048" cy="338554"/>
            </a:xfrm>
            <a:prstGeom prst="rect">
              <a:avLst/>
            </a:prstGeom>
            <a:noFill/>
          </p:spPr>
          <p:txBody>
            <a:bodyPr wrap="square" rtlCol="0">
              <a:spAutoFit/>
            </a:bodyPr>
            <a:lstStyle/>
            <a:p>
              <a:pPr algn="r" rtl="1"/>
              <a:r>
                <a:rPr lang="ar-KW" sz="1600" dirty="0">
                  <a:solidFill>
                    <a:schemeClr val="accent4">
                      <a:lumMod val="75000"/>
                    </a:schemeClr>
                  </a:solidFill>
                  <a:latin typeface="Calibri" pitchFamily="34" charset="0"/>
                  <a:cs typeface="mohammad bold art 1" pitchFamily="2" charset="-78"/>
                </a:rPr>
                <a:t>مستشار الاستثمار الآلي</a:t>
              </a:r>
            </a:p>
          </p:txBody>
        </p:sp>
        <p:sp>
          <p:nvSpPr>
            <p:cNvPr id="62" name="Rectangle: Rounded Corners 61">
              <a:extLst>
                <a:ext uri="{FF2B5EF4-FFF2-40B4-BE49-F238E27FC236}">
                  <a16:creationId xmlns:a16="http://schemas.microsoft.com/office/drawing/2014/main" id="{ABE0C962-BA07-4B5C-B5BB-C2BD68CF6A98}"/>
                </a:ext>
              </a:extLst>
            </p:cNvPr>
            <p:cNvSpPr/>
            <p:nvPr/>
          </p:nvSpPr>
          <p:spPr>
            <a:xfrm>
              <a:off x="6711980" y="835714"/>
              <a:ext cx="4895850" cy="752475"/>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grpSp>
      <p:grpSp>
        <p:nvGrpSpPr>
          <p:cNvPr id="48" name="Group 47">
            <a:extLst>
              <a:ext uri="{FF2B5EF4-FFF2-40B4-BE49-F238E27FC236}">
                <a16:creationId xmlns:a16="http://schemas.microsoft.com/office/drawing/2014/main" id="{AD7FCD3F-1C5A-4845-9D08-BE82260EAE7E}"/>
              </a:ext>
            </a:extLst>
          </p:cNvPr>
          <p:cNvGrpSpPr/>
          <p:nvPr/>
        </p:nvGrpSpPr>
        <p:grpSpPr>
          <a:xfrm>
            <a:off x="875242" y="835714"/>
            <a:ext cx="4895850" cy="752475"/>
            <a:chOff x="875242" y="835714"/>
            <a:chExt cx="4895850" cy="752475"/>
          </a:xfrm>
        </p:grpSpPr>
        <p:sp>
          <p:nvSpPr>
            <p:cNvPr id="4" name="TextBox 3">
              <a:extLst>
                <a:ext uri="{FF2B5EF4-FFF2-40B4-BE49-F238E27FC236}">
                  <a16:creationId xmlns:a16="http://schemas.microsoft.com/office/drawing/2014/main" id="{3B6C56F6-650B-B8B3-D857-65D6CDC7D522}"/>
                </a:ext>
              </a:extLst>
            </p:cNvPr>
            <p:cNvSpPr txBox="1"/>
            <p:nvPr/>
          </p:nvSpPr>
          <p:spPr>
            <a:xfrm>
              <a:off x="1828466" y="1042675"/>
              <a:ext cx="2393437" cy="338554"/>
            </a:xfrm>
            <a:prstGeom prst="rect">
              <a:avLst/>
            </a:prstGeom>
            <a:noFill/>
          </p:spPr>
          <p:txBody>
            <a:bodyPr wrap="square" rtlCol="0">
              <a:spAutoFit/>
            </a:bodyPr>
            <a:lstStyle/>
            <a:p>
              <a:pPr algn="r" rtl="1"/>
              <a:r>
                <a:rPr lang="en-US" sz="1600" dirty="0">
                  <a:solidFill>
                    <a:schemeClr val="accent4">
                      <a:lumMod val="75000"/>
                    </a:schemeClr>
                  </a:solidFill>
                  <a:latin typeface="Calibri" pitchFamily="34" charset="0"/>
                  <a:cs typeface="mohammad bold art 1" pitchFamily="2" charset="-78"/>
                </a:rPr>
                <a:t>Digital Financial Advisory</a:t>
              </a:r>
              <a:endParaRPr lang="ar-KW" sz="1600" dirty="0">
                <a:solidFill>
                  <a:schemeClr val="accent4">
                    <a:lumMod val="75000"/>
                  </a:schemeClr>
                </a:solidFill>
                <a:latin typeface="Calibri" pitchFamily="34" charset="0"/>
                <a:cs typeface="mohammad bold art 1" pitchFamily="2" charset="-78"/>
              </a:endParaRPr>
            </a:p>
          </p:txBody>
        </p:sp>
        <p:sp>
          <p:nvSpPr>
            <p:cNvPr id="63" name="Rectangle: Rounded Corners 62">
              <a:extLst>
                <a:ext uri="{FF2B5EF4-FFF2-40B4-BE49-F238E27FC236}">
                  <a16:creationId xmlns:a16="http://schemas.microsoft.com/office/drawing/2014/main" id="{F9F9AFD5-EF32-4C1E-9C84-DA6D22084330}"/>
                </a:ext>
              </a:extLst>
            </p:cNvPr>
            <p:cNvSpPr/>
            <p:nvPr/>
          </p:nvSpPr>
          <p:spPr>
            <a:xfrm>
              <a:off x="875242" y="835714"/>
              <a:ext cx="4895850" cy="752475"/>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grpSp>
    </p:spTree>
    <p:extLst>
      <p:ext uri="{BB962C8B-B14F-4D97-AF65-F5344CB8AC3E}">
        <p14:creationId xmlns:p14="http://schemas.microsoft.com/office/powerpoint/2010/main" val="7645772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9D950D0-2BBC-7D9E-BB74-AE63C5364B04}"/>
              </a:ext>
            </a:extLst>
          </p:cNvPr>
          <p:cNvSpPr txBox="1"/>
          <p:nvPr/>
        </p:nvSpPr>
        <p:spPr>
          <a:xfrm>
            <a:off x="7690678" y="1052304"/>
            <a:ext cx="2938454" cy="338554"/>
          </a:xfrm>
          <a:prstGeom prst="rect">
            <a:avLst/>
          </a:prstGeom>
          <a:noFill/>
        </p:spPr>
        <p:txBody>
          <a:bodyPr wrap="square" rtlCol="0">
            <a:spAutoFit/>
          </a:bodyPr>
          <a:lstStyle/>
          <a:p>
            <a:pPr algn="r" rtl="1"/>
            <a:r>
              <a:rPr lang="ar-KW" sz="1600" dirty="0">
                <a:solidFill>
                  <a:schemeClr val="accent4">
                    <a:lumMod val="75000"/>
                  </a:schemeClr>
                </a:solidFill>
                <a:latin typeface="Calibri" pitchFamily="34" charset="0"/>
                <a:cs typeface="mohammad bold art 1" pitchFamily="2" charset="-78"/>
              </a:rPr>
              <a:t>مستهدفات مستشار الاستثمار الآلي</a:t>
            </a:r>
          </a:p>
        </p:txBody>
      </p:sp>
      <p:sp>
        <p:nvSpPr>
          <p:cNvPr id="4" name="TextBox 3">
            <a:extLst>
              <a:ext uri="{FF2B5EF4-FFF2-40B4-BE49-F238E27FC236}">
                <a16:creationId xmlns:a16="http://schemas.microsoft.com/office/drawing/2014/main" id="{3B6C56F6-650B-B8B3-D857-65D6CDC7D522}"/>
              </a:ext>
            </a:extLst>
          </p:cNvPr>
          <p:cNvSpPr txBox="1"/>
          <p:nvPr/>
        </p:nvSpPr>
        <p:spPr>
          <a:xfrm>
            <a:off x="1601360" y="1052304"/>
            <a:ext cx="3443613" cy="338554"/>
          </a:xfrm>
          <a:prstGeom prst="rect">
            <a:avLst/>
          </a:prstGeom>
          <a:noFill/>
        </p:spPr>
        <p:txBody>
          <a:bodyPr wrap="square" rtlCol="0">
            <a:spAutoFit/>
          </a:bodyPr>
          <a:lstStyle/>
          <a:p>
            <a:pPr algn="r" rtl="1"/>
            <a:r>
              <a:rPr lang="en-US" sz="1600" dirty="0">
                <a:solidFill>
                  <a:schemeClr val="accent4">
                    <a:lumMod val="75000"/>
                  </a:schemeClr>
                </a:solidFill>
                <a:latin typeface="Calibri" pitchFamily="34" charset="0"/>
                <a:cs typeface="mohammad bold art 1" pitchFamily="2" charset="-78"/>
              </a:rPr>
              <a:t>Objectives of Digital Financial Advisory</a:t>
            </a:r>
            <a:endParaRPr lang="ar-KW" sz="1600" dirty="0">
              <a:solidFill>
                <a:schemeClr val="accent4">
                  <a:lumMod val="75000"/>
                </a:schemeClr>
              </a:solidFill>
              <a:latin typeface="Calibri" pitchFamily="34" charset="0"/>
              <a:cs typeface="mohammad bold art 1" pitchFamily="2" charset="-78"/>
            </a:endParaRPr>
          </a:p>
        </p:txBody>
      </p:sp>
      <p:sp>
        <p:nvSpPr>
          <p:cNvPr id="62" name="Rectangle: Rounded Corners 61">
            <a:extLst>
              <a:ext uri="{FF2B5EF4-FFF2-40B4-BE49-F238E27FC236}">
                <a16:creationId xmlns:a16="http://schemas.microsoft.com/office/drawing/2014/main" id="{ABE0C962-BA07-4B5C-B5BB-C2BD68CF6A98}"/>
              </a:ext>
            </a:extLst>
          </p:cNvPr>
          <p:cNvSpPr/>
          <p:nvPr/>
        </p:nvSpPr>
        <p:spPr>
          <a:xfrm>
            <a:off x="6711980" y="835714"/>
            <a:ext cx="4895850" cy="752475"/>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63" name="Rectangle: Rounded Corners 62">
            <a:extLst>
              <a:ext uri="{FF2B5EF4-FFF2-40B4-BE49-F238E27FC236}">
                <a16:creationId xmlns:a16="http://schemas.microsoft.com/office/drawing/2014/main" id="{F9F9AFD5-EF32-4C1E-9C84-DA6D22084330}"/>
              </a:ext>
            </a:extLst>
          </p:cNvPr>
          <p:cNvSpPr/>
          <p:nvPr/>
        </p:nvSpPr>
        <p:spPr>
          <a:xfrm>
            <a:off x="875242" y="835714"/>
            <a:ext cx="4895850" cy="752475"/>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graphicFrame>
        <p:nvGraphicFramePr>
          <p:cNvPr id="8" name="Diagram 7">
            <a:extLst>
              <a:ext uri="{FF2B5EF4-FFF2-40B4-BE49-F238E27FC236}">
                <a16:creationId xmlns:a16="http://schemas.microsoft.com/office/drawing/2014/main" id="{CFBD63F9-FFC2-4951-9980-53562A64EFA5}"/>
              </a:ext>
            </a:extLst>
          </p:cNvPr>
          <p:cNvGraphicFramePr/>
          <p:nvPr>
            <p:extLst>
              <p:ext uri="{D42A27DB-BD31-4B8C-83A1-F6EECF244321}">
                <p14:modId xmlns:p14="http://schemas.microsoft.com/office/powerpoint/2010/main" val="4180719251"/>
              </p:ext>
            </p:extLst>
          </p:nvPr>
        </p:nvGraphicFramePr>
        <p:xfrm>
          <a:off x="6477000" y="2057608"/>
          <a:ext cx="6010274" cy="35907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0" name="Diagram 9">
            <a:extLst>
              <a:ext uri="{FF2B5EF4-FFF2-40B4-BE49-F238E27FC236}">
                <a16:creationId xmlns:a16="http://schemas.microsoft.com/office/drawing/2014/main" id="{3E63D177-BB87-453B-A38D-DAE6A8115AC0}"/>
              </a:ext>
            </a:extLst>
          </p:cNvPr>
          <p:cNvGraphicFramePr/>
          <p:nvPr>
            <p:extLst>
              <p:ext uri="{D42A27DB-BD31-4B8C-83A1-F6EECF244321}">
                <p14:modId xmlns:p14="http://schemas.microsoft.com/office/powerpoint/2010/main" val="913718780"/>
              </p:ext>
            </p:extLst>
          </p:nvPr>
        </p:nvGraphicFramePr>
        <p:xfrm>
          <a:off x="438151" y="1990725"/>
          <a:ext cx="5332942" cy="381497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8353061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583A990-7A9E-41F3-98EE-677FA6895BBA}"/>
              </a:ext>
            </a:extLst>
          </p:cNvPr>
          <p:cNvSpPr/>
          <p:nvPr/>
        </p:nvSpPr>
        <p:spPr>
          <a:xfrm>
            <a:off x="2908982" y="2775411"/>
            <a:ext cx="4219425" cy="212365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KW" sz="6600" b="1" i="0" u="none" strike="noStrike" kern="1200" cap="none" spc="0" normalizeH="0" baseline="0" noProof="0" dirty="0">
                <a:ln>
                  <a:noFill/>
                </a:ln>
                <a:solidFill>
                  <a:srgbClr val="AD8100"/>
                </a:solidFill>
                <a:effectLst/>
                <a:uLnTx/>
                <a:uFillTx/>
                <a:latin typeface="Calibri" panose="020F0502020204030204"/>
                <a:cs typeface="mohammad bold art 1" pitchFamily="2" charset="-78"/>
              </a:rPr>
              <a:t>فقرة الأسئلة</a:t>
            </a:r>
            <a:endParaRPr kumimoji="0" lang="en-US" sz="6600" b="1" i="0" u="none" strike="noStrike" kern="1200" cap="none" spc="0" normalizeH="0" baseline="0" noProof="0" dirty="0">
              <a:ln>
                <a:noFill/>
              </a:ln>
              <a:solidFill>
                <a:srgbClr val="AD8100"/>
              </a:solidFill>
              <a:effectLst/>
              <a:uLnTx/>
              <a:uFillTx/>
              <a:latin typeface="Calibri" panose="020F0502020204030204"/>
              <a:cs typeface="mohammad bold art 1" pitchFamily="2" charset="-7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6600" b="1" dirty="0">
                <a:solidFill>
                  <a:srgbClr val="AD8100"/>
                </a:solidFill>
                <a:latin typeface="Calibri" panose="020F0502020204030204"/>
                <a:cs typeface="mohammad bold art 1" pitchFamily="2" charset="-78"/>
              </a:rPr>
              <a:t>Q&amp;A</a:t>
            </a:r>
            <a:endParaRPr kumimoji="0" lang="en-GB" sz="6600" b="0" i="0" u="none" strike="noStrike" kern="1200" cap="none" spc="0" normalizeH="0" baseline="0" noProof="0" dirty="0">
              <a:ln>
                <a:noFill/>
              </a:ln>
              <a:solidFill>
                <a:srgbClr val="AD8100"/>
              </a:solidFill>
              <a:effectLst/>
              <a:uLnTx/>
              <a:uFillTx/>
              <a:latin typeface="Calibri" panose="020F0502020204030204"/>
            </a:endParaRPr>
          </a:p>
        </p:txBody>
      </p:sp>
    </p:spTree>
    <p:extLst>
      <p:ext uri="{BB962C8B-B14F-4D97-AF65-F5344CB8AC3E}">
        <p14:creationId xmlns:p14="http://schemas.microsoft.com/office/powerpoint/2010/main" val="9210749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ubtitle 5"/>
          <p:cNvSpPr>
            <a:spLocks noGrp="1"/>
          </p:cNvSpPr>
          <p:nvPr>
            <p:ph type="subTitle" idx="1"/>
          </p:nvPr>
        </p:nvSpPr>
        <p:spPr>
          <a:xfrm>
            <a:off x="1443318" y="2034820"/>
            <a:ext cx="9144000" cy="944331"/>
          </a:xfrm>
        </p:spPr>
        <p:txBody>
          <a:bodyPr>
            <a:normAutofit fontScale="55000" lnSpcReduction="20000"/>
          </a:bodyPr>
          <a:lstStyle/>
          <a:p>
            <a:pPr lvl="0" rtl="1" fontAlgn="base">
              <a:spcBef>
                <a:spcPct val="0"/>
              </a:spcBef>
              <a:spcAft>
                <a:spcPts val="600"/>
              </a:spcAft>
            </a:pPr>
            <a:r>
              <a:rPr lang="ar-KW" sz="5400" dirty="0">
                <a:solidFill>
                  <a:schemeClr val="accent1">
                    <a:lumMod val="50000"/>
                  </a:schemeClr>
                </a:solidFill>
                <a:latin typeface="Calibri" pitchFamily="34" charset="0"/>
                <a:cs typeface="mohammad bold art 1" pitchFamily="2" charset="-78"/>
              </a:rPr>
              <a:t>«</a:t>
            </a:r>
            <a:r>
              <a:rPr lang="ar-KW" sz="5400" dirty="0">
                <a:solidFill>
                  <a:srgbClr val="AD8100"/>
                </a:solidFill>
                <a:latin typeface="Calibri" pitchFamily="34" charset="0"/>
                <a:cs typeface="mohammad bold art 1" pitchFamily="2" charset="-78"/>
              </a:rPr>
              <a:t> شكراً </a:t>
            </a:r>
            <a:r>
              <a:rPr lang="ar-KW" sz="5400" dirty="0">
                <a:solidFill>
                  <a:schemeClr val="accent1">
                    <a:lumMod val="50000"/>
                  </a:schemeClr>
                </a:solidFill>
                <a:latin typeface="Calibri" pitchFamily="34" charset="0"/>
                <a:cs typeface="mohammad bold art 1" pitchFamily="2" charset="-78"/>
              </a:rPr>
              <a:t>»</a:t>
            </a:r>
            <a:endParaRPr lang="en-US" sz="5400" dirty="0">
              <a:solidFill>
                <a:schemeClr val="accent1">
                  <a:lumMod val="50000"/>
                </a:schemeClr>
              </a:solidFill>
              <a:latin typeface="Calibri" pitchFamily="34" charset="0"/>
              <a:cs typeface="mohammad bold art 1" pitchFamily="2" charset="-78"/>
            </a:endParaRPr>
          </a:p>
          <a:p>
            <a:pPr rtl="1" fontAlgn="base">
              <a:spcBef>
                <a:spcPct val="0"/>
              </a:spcBef>
              <a:spcAft>
                <a:spcPts val="600"/>
              </a:spcAft>
            </a:pPr>
            <a:r>
              <a:rPr lang="ar-KW" sz="5400" dirty="0">
                <a:solidFill>
                  <a:schemeClr val="accent1">
                    <a:lumMod val="50000"/>
                  </a:schemeClr>
                </a:solidFill>
                <a:latin typeface="Calibri" pitchFamily="34" charset="0"/>
                <a:cs typeface="mohammad bold art 1" pitchFamily="2" charset="-78"/>
              </a:rPr>
              <a:t>«</a:t>
            </a:r>
            <a:r>
              <a:rPr lang="ar-KW" sz="5400" dirty="0">
                <a:solidFill>
                  <a:srgbClr val="AD8100"/>
                </a:solidFill>
                <a:latin typeface="Calibri" pitchFamily="34" charset="0"/>
                <a:cs typeface="mohammad bold art 1" pitchFamily="2" charset="-78"/>
              </a:rPr>
              <a:t> </a:t>
            </a:r>
            <a:r>
              <a:rPr lang="en-US" sz="5400" dirty="0">
                <a:solidFill>
                  <a:srgbClr val="AD8100"/>
                </a:solidFill>
                <a:latin typeface="Calibri" pitchFamily="34" charset="0"/>
                <a:cs typeface="mohammad bold art 1" pitchFamily="2" charset="-78"/>
              </a:rPr>
              <a:t>Thank You</a:t>
            </a:r>
            <a:r>
              <a:rPr lang="ar-KW" sz="5400" dirty="0">
                <a:solidFill>
                  <a:srgbClr val="AD8100"/>
                </a:solidFill>
                <a:latin typeface="Calibri" pitchFamily="34" charset="0"/>
                <a:cs typeface="mohammad bold art 1" pitchFamily="2" charset="-78"/>
              </a:rPr>
              <a:t> </a:t>
            </a:r>
            <a:r>
              <a:rPr lang="ar-KW" sz="5400" dirty="0">
                <a:solidFill>
                  <a:schemeClr val="accent1">
                    <a:lumMod val="50000"/>
                  </a:schemeClr>
                </a:solidFill>
                <a:latin typeface="Calibri" pitchFamily="34" charset="0"/>
                <a:cs typeface="mohammad bold art 1" pitchFamily="2" charset="-78"/>
              </a:rPr>
              <a:t>»</a:t>
            </a:r>
          </a:p>
          <a:p>
            <a:pPr lvl="0" rtl="1" fontAlgn="base">
              <a:spcBef>
                <a:spcPct val="0"/>
              </a:spcBef>
              <a:spcAft>
                <a:spcPts val="600"/>
              </a:spcAft>
            </a:pPr>
            <a:endParaRPr lang="ar-KW" sz="5400" dirty="0">
              <a:solidFill>
                <a:schemeClr val="accent1">
                  <a:lumMod val="50000"/>
                </a:schemeClr>
              </a:solidFill>
              <a:latin typeface="Calibri" pitchFamily="34" charset="0"/>
              <a:cs typeface="mohammad bold art 1" pitchFamily="2" charset="-78"/>
            </a:endParaRPr>
          </a:p>
        </p:txBody>
      </p:sp>
      <p:cxnSp>
        <p:nvCxnSpPr>
          <p:cNvPr id="13" name="Straight Connector 12"/>
          <p:cNvCxnSpPr/>
          <p:nvPr/>
        </p:nvCxnSpPr>
        <p:spPr>
          <a:xfrm>
            <a:off x="4622399" y="2867899"/>
            <a:ext cx="2775169" cy="9772"/>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pic>
        <p:nvPicPr>
          <p:cNvPr id="4" name="Picture 3" descr="A blue and white x&#10;&#10;Description automatically generated">
            <a:extLst>
              <a:ext uri="{FF2B5EF4-FFF2-40B4-BE49-F238E27FC236}">
                <a16:creationId xmlns:a16="http://schemas.microsoft.com/office/drawing/2014/main" id="{023BEDEA-E87F-4772-95BB-68C721EA10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37207" y="3763138"/>
            <a:ext cx="456878" cy="456878"/>
          </a:xfrm>
          <a:prstGeom prst="rect">
            <a:avLst/>
          </a:prstGeom>
        </p:spPr>
      </p:pic>
    </p:spTree>
    <p:extLst>
      <p:ext uri="{BB962C8B-B14F-4D97-AF65-F5344CB8AC3E}">
        <p14:creationId xmlns:p14="http://schemas.microsoft.com/office/powerpoint/2010/main" val="7130739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4" name="TextBox 3">
            <a:extLst>
              <a:ext uri="{FF2B5EF4-FFF2-40B4-BE49-F238E27FC236}">
                <a16:creationId xmlns:a16="http://schemas.microsoft.com/office/drawing/2014/main" id="{B1935FE8-7FE0-5462-C07E-62E0C93993F1}"/>
              </a:ext>
            </a:extLst>
          </p:cNvPr>
          <p:cNvSpPr txBox="1"/>
          <p:nvPr/>
        </p:nvSpPr>
        <p:spPr>
          <a:xfrm>
            <a:off x="841858" y="2437504"/>
            <a:ext cx="10380889" cy="2200602"/>
          </a:xfrm>
          <a:prstGeom prst="rect">
            <a:avLst/>
          </a:prstGeom>
          <a:noFill/>
        </p:spPr>
        <p:txBody>
          <a:bodyPr wrap="square">
            <a:spAutoFit/>
          </a:bodyPr>
          <a:lstStyle/>
          <a:p>
            <a:pPr lvl="0" algn="just" fontAlgn="base">
              <a:spcBef>
                <a:spcPct val="0"/>
              </a:spcBef>
              <a:spcAft>
                <a:spcPts val="600"/>
              </a:spcAft>
            </a:pPr>
            <a:r>
              <a:rPr lang="en-US" sz="2000" dirty="0">
                <a:solidFill>
                  <a:srgbClr val="002060"/>
                </a:solidFill>
                <a:latin typeface="Calibri" pitchFamily="34" charset="0"/>
                <a:cs typeface="mohammad bold art 1" pitchFamily="2" charset="-78"/>
              </a:rPr>
              <a:t>“</a:t>
            </a:r>
            <a:r>
              <a:rPr lang="en-US" sz="2000" dirty="0"/>
              <a:t>The inhabitant of London could order by telephone, sipping his morning tea in bed, the various products of the whole earth, in such quantity as he might see fit, and reasonably expect their early delivery upon his door-step; he could at the same moment and by the same means adventure his wealth in the natural resources and new enterprises of any quarter of the world, and share, without exertion or even trouble.”</a:t>
            </a:r>
          </a:p>
          <a:p>
            <a:pPr lvl="0" algn="just" fontAlgn="base">
              <a:spcBef>
                <a:spcPct val="0"/>
              </a:spcBef>
              <a:spcAft>
                <a:spcPts val="600"/>
              </a:spcAft>
            </a:pPr>
            <a:endParaRPr lang="en-US" sz="3200" dirty="0">
              <a:solidFill>
                <a:srgbClr val="002060"/>
              </a:solidFill>
              <a:latin typeface="Calibri" pitchFamily="34" charset="0"/>
              <a:cs typeface="mohammad bold art 1" pitchFamily="2" charset="-78"/>
            </a:endParaRPr>
          </a:p>
        </p:txBody>
      </p:sp>
      <p:sp>
        <p:nvSpPr>
          <p:cNvPr id="3" name="Speech Bubble: Rectangle with Corners Rounded 2">
            <a:extLst>
              <a:ext uri="{FF2B5EF4-FFF2-40B4-BE49-F238E27FC236}">
                <a16:creationId xmlns:a16="http://schemas.microsoft.com/office/drawing/2014/main" id="{B6DE11A0-8CAA-4404-83DF-370FE03CDD36}"/>
              </a:ext>
            </a:extLst>
          </p:cNvPr>
          <p:cNvSpPr/>
          <p:nvPr/>
        </p:nvSpPr>
        <p:spPr>
          <a:xfrm>
            <a:off x="726878" y="2206109"/>
            <a:ext cx="10495869" cy="2076450"/>
          </a:xfrm>
          <a:prstGeom prst="wedgeRoundRectCallout">
            <a:avLst/>
          </a:prstGeom>
          <a:noFill/>
          <a:ln w="38100" cap="flat" cmpd="sng" algn="ctr">
            <a:solidFill>
              <a:srgbClr val="023C5B"/>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
        <p:nvSpPr>
          <p:cNvPr id="5" name="TextBox 4">
            <a:extLst>
              <a:ext uri="{FF2B5EF4-FFF2-40B4-BE49-F238E27FC236}">
                <a16:creationId xmlns:a16="http://schemas.microsoft.com/office/drawing/2014/main" id="{771C6FB4-3DE5-4058-95D8-17517CDD75B9}"/>
              </a:ext>
            </a:extLst>
          </p:cNvPr>
          <p:cNvSpPr txBox="1"/>
          <p:nvPr/>
        </p:nvSpPr>
        <p:spPr>
          <a:xfrm>
            <a:off x="2527953" y="4993652"/>
            <a:ext cx="2943225" cy="338554"/>
          </a:xfrm>
          <a:prstGeom prst="rect">
            <a:avLst/>
          </a:prstGeom>
          <a:noFill/>
        </p:spPr>
        <p:txBody>
          <a:bodyPr wrap="square" rtlCol="0">
            <a:spAutoFit/>
          </a:bodyPr>
          <a:lstStyle/>
          <a:p>
            <a:r>
              <a:rPr lang="en-US" sz="1600" b="1" dirty="0">
                <a:solidFill>
                  <a:schemeClr val="accent4">
                    <a:lumMod val="75000"/>
                  </a:schemeClr>
                </a:solidFill>
              </a:rPr>
              <a:t>John Maynard Keynes (1920) </a:t>
            </a:r>
            <a:endParaRPr lang="ar-KW" sz="1600" b="1" dirty="0">
              <a:solidFill>
                <a:schemeClr val="accent4">
                  <a:lumMod val="75000"/>
                </a:schemeClr>
              </a:solidFill>
              <a:latin typeface="Calibri" pitchFamily="34" charset="0"/>
              <a:cs typeface="mohammad bold art 1" pitchFamily="2" charset="-78"/>
            </a:endParaRPr>
          </a:p>
        </p:txBody>
      </p:sp>
    </p:spTree>
    <p:extLst>
      <p:ext uri="{BB962C8B-B14F-4D97-AF65-F5344CB8AC3E}">
        <p14:creationId xmlns:p14="http://schemas.microsoft.com/office/powerpoint/2010/main" val="24047132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10" name="Text Placeholder 9">
            <a:extLst>
              <a:ext uri="{FF2B5EF4-FFF2-40B4-BE49-F238E27FC236}">
                <a16:creationId xmlns:a16="http://schemas.microsoft.com/office/drawing/2014/main" id="{5F93678E-11CE-2805-66D2-D0C0127BA02F}"/>
              </a:ext>
            </a:extLst>
          </p:cNvPr>
          <p:cNvSpPr>
            <a:spLocks noGrp="1"/>
          </p:cNvSpPr>
          <p:nvPr>
            <p:ph type="body" idx="1"/>
          </p:nvPr>
        </p:nvSpPr>
        <p:spPr>
          <a:xfrm>
            <a:off x="1473735" y="1495516"/>
            <a:ext cx="2471736" cy="578644"/>
          </a:xfrm>
        </p:spPr>
        <p:txBody>
          <a:bodyPr/>
          <a:lstStyle/>
          <a:p>
            <a:r>
              <a:rPr lang="en-US" b="0" dirty="0">
                <a:solidFill>
                  <a:srgbClr val="AD8100"/>
                </a:solidFill>
                <a:latin typeface="Calibri" pitchFamily="34" charset="0"/>
                <a:cs typeface="mohammad bold art 1" pitchFamily="2" charset="-78"/>
              </a:rPr>
              <a:t>What is Fintech?</a:t>
            </a:r>
          </a:p>
        </p:txBody>
      </p:sp>
      <p:sp>
        <p:nvSpPr>
          <p:cNvPr id="11" name="Content Placeholder 10">
            <a:extLst>
              <a:ext uri="{FF2B5EF4-FFF2-40B4-BE49-F238E27FC236}">
                <a16:creationId xmlns:a16="http://schemas.microsoft.com/office/drawing/2014/main" id="{66822103-0C12-8CA2-1A43-2E4457D185EC}"/>
              </a:ext>
            </a:extLst>
          </p:cNvPr>
          <p:cNvSpPr>
            <a:spLocks noGrp="1"/>
          </p:cNvSpPr>
          <p:nvPr>
            <p:ph sz="half" idx="2"/>
          </p:nvPr>
        </p:nvSpPr>
        <p:spPr>
          <a:xfrm>
            <a:off x="261678" y="2505075"/>
            <a:ext cx="4895850" cy="3684588"/>
          </a:xfrm>
        </p:spPr>
        <p:txBody>
          <a:bodyPr>
            <a:normAutofit/>
          </a:bodyPr>
          <a:lstStyle/>
          <a:p>
            <a:pPr marL="0" indent="0">
              <a:buNone/>
            </a:pPr>
            <a:r>
              <a:rPr lang="en-US" sz="2000" dirty="0">
                <a:solidFill>
                  <a:schemeClr val="accent5">
                    <a:lumMod val="50000"/>
                  </a:schemeClr>
                </a:solidFill>
                <a:latin typeface="Calibri" pitchFamily="34" charset="0"/>
                <a:cs typeface="mohammad bold art 1" pitchFamily="2" charset="-78"/>
              </a:rPr>
              <a:t>“Leveraging technological advancements to optimize financial services for the mutual advantage of both service providers and consumers.”</a:t>
            </a:r>
          </a:p>
          <a:p>
            <a:pPr marL="0" indent="0" algn="just" fontAlgn="base">
              <a:spcBef>
                <a:spcPct val="0"/>
              </a:spcBef>
              <a:spcAft>
                <a:spcPts val="600"/>
              </a:spcAft>
              <a:buNone/>
            </a:pPr>
            <a:r>
              <a:rPr lang="en-US" sz="1600" dirty="0">
                <a:solidFill>
                  <a:srgbClr val="AD8100"/>
                </a:solidFill>
                <a:latin typeface="Calibri" pitchFamily="34" charset="0"/>
                <a:cs typeface="mohammad bold art 1" pitchFamily="2" charset="-78"/>
              </a:rPr>
              <a:t>Arab Monetary Fund - 2020</a:t>
            </a:r>
          </a:p>
        </p:txBody>
      </p:sp>
      <p:sp>
        <p:nvSpPr>
          <p:cNvPr id="12" name="Text Placeholder 11">
            <a:extLst>
              <a:ext uri="{FF2B5EF4-FFF2-40B4-BE49-F238E27FC236}">
                <a16:creationId xmlns:a16="http://schemas.microsoft.com/office/drawing/2014/main" id="{7231757A-4C86-F9BE-651D-82B13DC0505A}"/>
              </a:ext>
            </a:extLst>
          </p:cNvPr>
          <p:cNvSpPr>
            <a:spLocks noGrp="1"/>
          </p:cNvSpPr>
          <p:nvPr>
            <p:ph type="body" sz="quarter" idx="3"/>
          </p:nvPr>
        </p:nvSpPr>
        <p:spPr>
          <a:xfrm>
            <a:off x="7741963" y="2025162"/>
            <a:ext cx="3480869" cy="479913"/>
          </a:xfrm>
        </p:spPr>
        <p:txBody>
          <a:bodyPr/>
          <a:lstStyle/>
          <a:p>
            <a:pPr algn="r" rtl="1"/>
            <a:r>
              <a:rPr lang="ar-KW" sz="2400" b="0" dirty="0">
                <a:solidFill>
                  <a:srgbClr val="AD8100"/>
                </a:solidFill>
                <a:latin typeface="Calibri" pitchFamily="34" charset="0"/>
                <a:cs typeface="mohammad bold art 1" pitchFamily="2" charset="-78"/>
              </a:rPr>
              <a:t>ما هي التقنيات المالية</a:t>
            </a:r>
            <a:r>
              <a:rPr lang="ar-KW" b="0" dirty="0">
                <a:solidFill>
                  <a:srgbClr val="AD8100"/>
                </a:solidFill>
                <a:latin typeface="Calibri" pitchFamily="34" charset="0"/>
                <a:cs typeface="mohammad bold art 1" pitchFamily="2" charset="-78"/>
              </a:rPr>
              <a:t>؟</a:t>
            </a:r>
            <a:endParaRPr lang="ar-KW" sz="2400" b="0" dirty="0">
              <a:solidFill>
                <a:srgbClr val="AD8100"/>
              </a:solidFill>
              <a:latin typeface="Calibri" pitchFamily="34" charset="0"/>
              <a:cs typeface="mohammad bold art 1" pitchFamily="2" charset="-78"/>
            </a:endParaRPr>
          </a:p>
          <a:p>
            <a:pPr algn="r" rtl="1"/>
            <a:endParaRPr lang="en-US" dirty="0"/>
          </a:p>
        </p:txBody>
      </p:sp>
      <p:sp>
        <p:nvSpPr>
          <p:cNvPr id="13" name="Content Placeholder 12">
            <a:extLst>
              <a:ext uri="{FF2B5EF4-FFF2-40B4-BE49-F238E27FC236}">
                <a16:creationId xmlns:a16="http://schemas.microsoft.com/office/drawing/2014/main" id="{F322C56B-70A3-23C5-2564-365D7210CEC2}"/>
              </a:ext>
            </a:extLst>
          </p:cNvPr>
          <p:cNvSpPr>
            <a:spLocks noGrp="1"/>
          </p:cNvSpPr>
          <p:nvPr>
            <p:ph sz="quarter" idx="4"/>
          </p:nvPr>
        </p:nvSpPr>
        <p:spPr>
          <a:xfrm>
            <a:off x="7034473" y="2505075"/>
            <a:ext cx="4895850" cy="3684588"/>
          </a:xfrm>
        </p:spPr>
        <p:txBody>
          <a:bodyPr>
            <a:normAutofit/>
          </a:bodyPr>
          <a:lstStyle/>
          <a:p>
            <a:pPr marL="0" indent="0" algn="just" rtl="1" fontAlgn="base">
              <a:spcBef>
                <a:spcPct val="0"/>
              </a:spcBef>
              <a:spcAft>
                <a:spcPts val="600"/>
              </a:spcAft>
              <a:buNone/>
            </a:pPr>
            <a:r>
              <a:rPr lang="ar-KW" sz="2000" dirty="0">
                <a:solidFill>
                  <a:schemeClr val="accent5">
                    <a:lumMod val="50000"/>
                  </a:schemeClr>
                </a:solidFill>
                <a:latin typeface="Calibri" pitchFamily="34" charset="0"/>
                <a:cs typeface="mohammad bold art 1" pitchFamily="2" charset="-78"/>
              </a:rPr>
              <a:t>"هي استخدام وسائل التقنية لتقديم والحصول على الخدمات المالية بما يؤدي إلى تعظيم الاستفادة لكل من مقدم الخدمة أو المستفيد منها."</a:t>
            </a:r>
          </a:p>
          <a:p>
            <a:pPr marL="0" indent="0" algn="just" rtl="1" fontAlgn="base">
              <a:spcBef>
                <a:spcPct val="0"/>
              </a:spcBef>
              <a:spcAft>
                <a:spcPts val="600"/>
              </a:spcAft>
              <a:buNone/>
            </a:pPr>
            <a:r>
              <a:rPr lang="ar-KW" sz="1600" dirty="0">
                <a:solidFill>
                  <a:srgbClr val="AD8100"/>
                </a:solidFill>
                <a:latin typeface="Calibri" pitchFamily="34" charset="0"/>
                <a:cs typeface="mohammad bold art 1" pitchFamily="2" charset="-78"/>
              </a:rPr>
              <a:t>صندوق النقد العربي - 2020</a:t>
            </a:r>
          </a:p>
          <a:p>
            <a:endParaRPr lang="en-US" sz="2000" dirty="0"/>
          </a:p>
        </p:txBody>
      </p:sp>
      <p:sp>
        <p:nvSpPr>
          <p:cNvPr id="7" name="Rectangle: Rounded Corners 6">
            <a:extLst>
              <a:ext uri="{FF2B5EF4-FFF2-40B4-BE49-F238E27FC236}">
                <a16:creationId xmlns:a16="http://schemas.microsoft.com/office/drawing/2014/main" id="{DE71AAF9-ED28-40F7-A7EF-2EC00A013028}"/>
              </a:ext>
            </a:extLst>
          </p:cNvPr>
          <p:cNvSpPr/>
          <p:nvPr/>
        </p:nvSpPr>
        <p:spPr>
          <a:xfrm>
            <a:off x="261679" y="1408601"/>
            <a:ext cx="4895850" cy="752475"/>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9CDC8BFC-A810-474A-ABDB-38EFD7C37D39}"/>
              </a:ext>
            </a:extLst>
          </p:cNvPr>
          <p:cNvSpPr/>
          <p:nvPr/>
        </p:nvSpPr>
        <p:spPr>
          <a:xfrm>
            <a:off x="7034473" y="1408601"/>
            <a:ext cx="4895850" cy="752475"/>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4286664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6E865721-BA23-7791-C331-A7EE71B353AD}"/>
              </a:ext>
            </a:extLst>
          </p:cNvPr>
          <p:cNvGraphicFramePr>
            <a:graphicFrameLocks noGrp="1"/>
          </p:cNvGraphicFramePr>
          <p:nvPr>
            <p:ph idx="1"/>
            <p:extLst>
              <p:ext uri="{D42A27DB-BD31-4B8C-83A1-F6EECF244321}">
                <p14:modId xmlns:p14="http://schemas.microsoft.com/office/powerpoint/2010/main" val="2992815158"/>
              </p:ext>
            </p:extLst>
          </p:nvPr>
        </p:nvGraphicFramePr>
        <p:xfrm>
          <a:off x="838200" y="1060069"/>
          <a:ext cx="10515600" cy="51168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descr="A red and white ticket&#10;&#10;Description automatically generated">
            <a:extLst>
              <a:ext uri="{FF2B5EF4-FFF2-40B4-BE49-F238E27FC236}">
                <a16:creationId xmlns:a16="http://schemas.microsoft.com/office/drawing/2014/main" id="{AA13F6FF-17EF-7A90-99BB-2514670A752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31936" y="4717351"/>
            <a:ext cx="1558099" cy="91635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7" descr="A map of the ocean&#10;&#10;Description automatically generated">
            <a:extLst>
              <a:ext uri="{FF2B5EF4-FFF2-40B4-BE49-F238E27FC236}">
                <a16:creationId xmlns:a16="http://schemas.microsoft.com/office/drawing/2014/main" id="{D8018220-3956-A089-2494-3E5BEADD221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843896" y="1335024"/>
            <a:ext cx="1894523" cy="101955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Picture 9" descr="A few men standing next to a window&#10;&#10;Description automatically generated">
            <a:extLst>
              <a:ext uri="{FF2B5EF4-FFF2-40B4-BE49-F238E27FC236}">
                <a16:creationId xmlns:a16="http://schemas.microsoft.com/office/drawing/2014/main" id="{65978488-F2A2-739D-2FE5-F838DC6A56F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7130866" y="1335024"/>
            <a:ext cx="1894521" cy="101955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 name="Picture 15" descr="A black and grey logo&#10;&#10;Description automatically generated">
            <a:extLst>
              <a:ext uri="{FF2B5EF4-FFF2-40B4-BE49-F238E27FC236}">
                <a16:creationId xmlns:a16="http://schemas.microsoft.com/office/drawing/2014/main" id="{CAA80D85-3A1B-AB32-1525-41DCBB395B7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917546" y="4515865"/>
            <a:ext cx="1418990" cy="402971"/>
          </a:xfrm>
          <a:prstGeom prst="rect">
            <a:avLst/>
          </a:prstGeom>
        </p:spPr>
      </p:pic>
      <p:pic>
        <p:nvPicPr>
          <p:cNvPr id="18" name="Picture 17" descr="A blue and white logo&#10;&#10;Description automatically generated">
            <a:extLst>
              <a:ext uri="{FF2B5EF4-FFF2-40B4-BE49-F238E27FC236}">
                <a16:creationId xmlns:a16="http://schemas.microsoft.com/office/drawing/2014/main" id="{84DD7167-F80C-4E94-DE7E-0E5A0AE527B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622255" y="1560861"/>
            <a:ext cx="1033499" cy="1019556"/>
          </a:xfrm>
          <a:prstGeom prst="rect">
            <a:avLst/>
          </a:prstGeom>
        </p:spPr>
      </p:pic>
      <p:pic>
        <p:nvPicPr>
          <p:cNvPr id="20" name="Picture 19" descr="A white and orange bitcoin sign&#10;&#10;Description automatically generated">
            <a:extLst>
              <a:ext uri="{FF2B5EF4-FFF2-40B4-BE49-F238E27FC236}">
                <a16:creationId xmlns:a16="http://schemas.microsoft.com/office/drawing/2014/main" id="{1BC9C21A-DDD2-6455-72D8-A375BC5FE683}"/>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560065" y="4676044"/>
            <a:ext cx="723330" cy="723330"/>
          </a:xfrm>
          <a:prstGeom prst="rect">
            <a:avLst/>
          </a:prstGeom>
        </p:spPr>
      </p:pic>
      <p:pic>
        <p:nvPicPr>
          <p:cNvPr id="24" name="Graphic 23" descr="Artificial Intelligence outline">
            <a:extLst>
              <a:ext uri="{FF2B5EF4-FFF2-40B4-BE49-F238E27FC236}">
                <a16:creationId xmlns:a16="http://schemas.microsoft.com/office/drawing/2014/main" id="{C0ABDC73-3D7A-AA73-4DC2-F5D5AC3C1C8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054352" y="1505839"/>
            <a:ext cx="914400" cy="914400"/>
          </a:xfrm>
          <a:prstGeom prst="rect">
            <a:avLst/>
          </a:prstGeom>
        </p:spPr>
      </p:pic>
      <p:sp>
        <p:nvSpPr>
          <p:cNvPr id="9" name="TextBox 8">
            <a:extLst>
              <a:ext uri="{FF2B5EF4-FFF2-40B4-BE49-F238E27FC236}">
                <a16:creationId xmlns:a16="http://schemas.microsoft.com/office/drawing/2014/main" id="{4FEFD4C2-747A-4C98-B3B5-8F06A7C85089}"/>
              </a:ext>
            </a:extLst>
          </p:cNvPr>
          <p:cNvSpPr txBox="1"/>
          <p:nvPr/>
        </p:nvSpPr>
        <p:spPr>
          <a:xfrm>
            <a:off x="6380677" y="368594"/>
            <a:ext cx="2251259" cy="369332"/>
          </a:xfrm>
          <a:prstGeom prst="rect">
            <a:avLst/>
          </a:prstGeom>
          <a:noFill/>
        </p:spPr>
        <p:txBody>
          <a:bodyPr wrap="square" rtlCol="0">
            <a:spAutoFit/>
          </a:bodyPr>
          <a:lstStyle/>
          <a:p>
            <a:pPr algn="r" rtl="1"/>
            <a:r>
              <a:rPr lang="ar-KW" dirty="0">
                <a:solidFill>
                  <a:schemeClr val="accent4">
                    <a:lumMod val="75000"/>
                  </a:schemeClr>
                </a:solidFill>
                <a:cs typeface="mohammad bold art 1" pitchFamily="2" charset="-78"/>
              </a:rPr>
              <a:t>تاريخ التقنيات المالية</a:t>
            </a:r>
            <a:endParaRPr lang="en-US" dirty="0">
              <a:solidFill>
                <a:schemeClr val="accent4">
                  <a:lumMod val="75000"/>
                </a:schemeClr>
              </a:solidFill>
              <a:cs typeface="mohammad bold art 1" pitchFamily="2" charset="-78"/>
            </a:endParaRPr>
          </a:p>
        </p:txBody>
      </p:sp>
      <p:sp>
        <p:nvSpPr>
          <p:cNvPr id="11" name="TextBox 10">
            <a:extLst>
              <a:ext uri="{FF2B5EF4-FFF2-40B4-BE49-F238E27FC236}">
                <a16:creationId xmlns:a16="http://schemas.microsoft.com/office/drawing/2014/main" id="{7AEC2525-DB1C-4542-96B6-BA2565024B6A}"/>
              </a:ext>
            </a:extLst>
          </p:cNvPr>
          <p:cNvSpPr txBox="1"/>
          <p:nvPr/>
        </p:nvSpPr>
        <p:spPr>
          <a:xfrm>
            <a:off x="2054352" y="368594"/>
            <a:ext cx="1988440" cy="369332"/>
          </a:xfrm>
          <a:prstGeom prst="rect">
            <a:avLst/>
          </a:prstGeom>
          <a:noFill/>
        </p:spPr>
        <p:txBody>
          <a:bodyPr wrap="square" rtlCol="0">
            <a:spAutoFit/>
          </a:bodyPr>
          <a:lstStyle/>
          <a:p>
            <a:r>
              <a:rPr lang="en-US" b="1" dirty="0">
                <a:solidFill>
                  <a:schemeClr val="accent4">
                    <a:lumMod val="75000"/>
                  </a:schemeClr>
                </a:solidFill>
              </a:rPr>
              <a:t>History of Fintech</a:t>
            </a:r>
          </a:p>
        </p:txBody>
      </p:sp>
    </p:spTree>
    <p:extLst>
      <p:ext uri="{BB962C8B-B14F-4D97-AF65-F5344CB8AC3E}">
        <p14:creationId xmlns:p14="http://schemas.microsoft.com/office/powerpoint/2010/main" val="23269672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543B95D-1D7B-7201-12ED-C363E32857DC}"/>
              </a:ext>
            </a:extLst>
          </p:cNvPr>
          <p:cNvSpPr>
            <a:spLocks noGrp="1"/>
          </p:cNvSpPr>
          <p:nvPr>
            <p:ph type="body" idx="1"/>
          </p:nvPr>
        </p:nvSpPr>
        <p:spPr>
          <a:xfrm>
            <a:off x="839788" y="967931"/>
            <a:ext cx="5157787" cy="823912"/>
          </a:xfrm>
        </p:spPr>
        <p:txBody>
          <a:bodyPr/>
          <a:lstStyle/>
          <a:p>
            <a:pPr algn="l"/>
            <a:r>
              <a:rPr lang="en-US" b="0" dirty="0">
                <a:solidFill>
                  <a:srgbClr val="AD8100"/>
                </a:solidFill>
                <a:latin typeface="Calibri" pitchFamily="34" charset="0"/>
                <a:cs typeface="mohammad bold art 1" pitchFamily="2" charset="-78"/>
              </a:rPr>
              <a:t>Financial Technology Services</a:t>
            </a:r>
          </a:p>
        </p:txBody>
      </p:sp>
      <p:sp>
        <p:nvSpPr>
          <p:cNvPr id="5" name="Text Placeholder 4">
            <a:extLst>
              <a:ext uri="{FF2B5EF4-FFF2-40B4-BE49-F238E27FC236}">
                <a16:creationId xmlns:a16="http://schemas.microsoft.com/office/drawing/2014/main" id="{15661FAA-982C-D63B-6053-AE29031FAEA3}"/>
              </a:ext>
            </a:extLst>
          </p:cNvPr>
          <p:cNvSpPr>
            <a:spLocks noGrp="1"/>
          </p:cNvSpPr>
          <p:nvPr>
            <p:ph type="body" sz="quarter" idx="3"/>
          </p:nvPr>
        </p:nvSpPr>
        <p:spPr>
          <a:xfrm>
            <a:off x="6194427" y="967931"/>
            <a:ext cx="5183188" cy="823912"/>
          </a:xfrm>
        </p:spPr>
        <p:txBody>
          <a:bodyPr/>
          <a:lstStyle/>
          <a:p>
            <a:pPr algn="r" rtl="1"/>
            <a:r>
              <a:rPr lang="ar-KW" b="0" dirty="0">
                <a:solidFill>
                  <a:srgbClr val="AD8100"/>
                </a:solidFill>
                <a:latin typeface="Calibri" pitchFamily="34" charset="0"/>
                <a:cs typeface="mohammad bold art 1" pitchFamily="2" charset="-78"/>
              </a:rPr>
              <a:t>خدمات التقنيات المالية</a:t>
            </a:r>
            <a:endParaRPr lang="en-US" b="0" dirty="0">
              <a:solidFill>
                <a:srgbClr val="AD8100"/>
              </a:solidFill>
              <a:latin typeface="Calibri" pitchFamily="34" charset="0"/>
              <a:cs typeface="mohammad bold art 1" pitchFamily="2" charset="-78"/>
            </a:endParaRPr>
          </a:p>
        </p:txBody>
      </p:sp>
      <p:grpSp>
        <p:nvGrpSpPr>
          <p:cNvPr id="25" name="Group 24">
            <a:extLst>
              <a:ext uri="{FF2B5EF4-FFF2-40B4-BE49-F238E27FC236}">
                <a16:creationId xmlns:a16="http://schemas.microsoft.com/office/drawing/2014/main" id="{8DB2B976-88BD-6A3E-BF54-E3AEB4939CAC}"/>
              </a:ext>
            </a:extLst>
          </p:cNvPr>
          <p:cNvGrpSpPr/>
          <p:nvPr/>
        </p:nvGrpSpPr>
        <p:grpSpPr>
          <a:xfrm>
            <a:off x="217767" y="2351736"/>
            <a:ext cx="1268114" cy="2532506"/>
            <a:chOff x="791965" y="2375154"/>
            <a:chExt cx="1268114" cy="2532506"/>
          </a:xfrm>
        </p:grpSpPr>
        <p:sp>
          <p:nvSpPr>
            <p:cNvPr id="4" name="Freeform: Shape 3">
              <a:extLst>
                <a:ext uri="{FF2B5EF4-FFF2-40B4-BE49-F238E27FC236}">
                  <a16:creationId xmlns:a16="http://schemas.microsoft.com/office/drawing/2014/main" id="{0F59670B-1436-441A-007A-8AA9764E14A2}"/>
                </a:ext>
              </a:extLst>
            </p:cNvPr>
            <p:cNvSpPr/>
            <p:nvPr/>
          </p:nvSpPr>
          <p:spPr>
            <a:xfrm>
              <a:off x="791965" y="2375154"/>
              <a:ext cx="1268114" cy="2532506"/>
            </a:xfrm>
            <a:custGeom>
              <a:avLst/>
              <a:gdLst>
                <a:gd name="connsiteX0" fmla="*/ 0 w 1268114"/>
                <a:gd name="connsiteY0" fmla="*/ 126811 h 2532506"/>
                <a:gd name="connsiteX1" fmla="*/ 126811 w 1268114"/>
                <a:gd name="connsiteY1" fmla="*/ 0 h 2532506"/>
                <a:gd name="connsiteX2" fmla="*/ 1141303 w 1268114"/>
                <a:gd name="connsiteY2" fmla="*/ 0 h 2532506"/>
                <a:gd name="connsiteX3" fmla="*/ 1268114 w 1268114"/>
                <a:gd name="connsiteY3" fmla="*/ 126811 h 2532506"/>
                <a:gd name="connsiteX4" fmla="*/ 1268114 w 1268114"/>
                <a:gd name="connsiteY4" fmla="*/ 2405695 h 2532506"/>
                <a:gd name="connsiteX5" fmla="*/ 1141303 w 1268114"/>
                <a:gd name="connsiteY5" fmla="*/ 2532506 h 2532506"/>
                <a:gd name="connsiteX6" fmla="*/ 126811 w 1268114"/>
                <a:gd name="connsiteY6" fmla="*/ 2532506 h 2532506"/>
                <a:gd name="connsiteX7" fmla="*/ 0 w 1268114"/>
                <a:gd name="connsiteY7" fmla="*/ 2405695 h 2532506"/>
                <a:gd name="connsiteX8" fmla="*/ 0 w 1268114"/>
                <a:gd name="connsiteY8" fmla="*/ 126811 h 253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8114" h="2532506">
                  <a:moveTo>
                    <a:pt x="0" y="126811"/>
                  </a:moveTo>
                  <a:cubicBezTo>
                    <a:pt x="0" y="56775"/>
                    <a:pt x="56775" y="0"/>
                    <a:pt x="126811" y="0"/>
                  </a:cubicBezTo>
                  <a:lnTo>
                    <a:pt x="1141303" y="0"/>
                  </a:lnTo>
                  <a:cubicBezTo>
                    <a:pt x="1211339" y="0"/>
                    <a:pt x="1268114" y="56775"/>
                    <a:pt x="1268114" y="126811"/>
                  </a:cubicBezTo>
                  <a:lnTo>
                    <a:pt x="1268114" y="2405695"/>
                  </a:lnTo>
                  <a:cubicBezTo>
                    <a:pt x="1268114" y="2475731"/>
                    <a:pt x="1211339" y="2532506"/>
                    <a:pt x="1141303" y="2532506"/>
                  </a:cubicBezTo>
                  <a:lnTo>
                    <a:pt x="126811" y="2532506"/>
                  </a:lnTo>
                  <a:cubicBezTo>
                    <a:pt x="56775" y="2532506"/>
                    <a:pt x="0" y="2475731"/>
                    <a:pt x="0" y="2405695"/>
                  </a:cubicBezTo>
                  <a:lnTo>
                    <a:pt x="0" y="126811"/>
                  </a:lnTo>
                  <a:close/>
                </a:path>
              </a:pathLst>
            </a:custGeom>
            <a:solidFill>
              <a:schemeClr val="tx2">
                <a:lumMod val="75000"/>
              </a:schemeClr>
            </a:solidFill>
            <a:ln>
              <a:solidFill>
                <a:schemeClr val="bg2"/>
              </a:solidFill>
            </a:ln>
          </p:spPr>
          <p:style>
            <a:lnRef idx="3">
              <a:schemeClr val="lt2">
                <a:hueOff val="0"/>
                <a:satOff val="0"/>
                <a:lumOff val="0"/>
                <a:alphaOff val="0"/>
              </a:schemeClr>
            </a:lnRef>
            <a:fillRef idx="1">
              <a:schemeClr val="dk2">
                <a:hueOff val="0"/>
                <a:satOff val="0"/>
                <a:lumOff val="0"/>
                <a:alphaOff val="0"/>
              </a:schemeClr>
            </a:fillRef>
            <a:effectRef idx="1">
              <a:schemeClr val="dk2">
                <a:hueOff val="0"/>
                <a:satOff val="0"/>
                <a:lumOff val="0"/>
                <a:alphaOff val="0"/>
              </a:schemeClr>
            </a:effectRef>
            <a:fontRef idx="minor">
              <a:schemeClr val="lt1"/>
            </a:fontRef>
          </p:style>
          <p:txBody>
            <a:bodyPr spcFirstLastPara="0" vert="horz" wrap="square" lIns="99568" tIns="1112570" rIns="99568" bIns="606070" numCol="1" spcCol="1270" anchor="ctr" anchorCtr="0">
              <a:noAutofit/>
            </a:bodyPr>
            <a:lstStyle/>
            <a:p>
              <a:pPr marL="0" lvl="0" indent="0" algn="ctr" defTabSz="622300">
                <a:lnSpc>
                  <a:spcPct val="90000"/>
                </a:lnSpc>
                <a:spcBef>
                  <a:spcPct val="0"/>
                </a:spcBef>
                <a:spcAft>
                  <a:spcPct val="35000"/>
                </a:spcAft>
                <a:buNone/>
              </a:pPr>
              <a:r>
                <a:rPr lang="ar-KW" sz="1050" kern="1200" dirty="0">
                  <a:cs typeface="mohammad bold art 1" pitchFamily="2" charset="-78"/>
                </a:rPr>
                <a:t>حلول المدفوعات </a:t>
              </a:r>
              <a:r>
                <a:rPr lang="en-US" sz="1050" kern="1200" dirty="0">
                  <a:cs typeface="mohammad bold art 1" pitchFamily="2" charset="-78"/>
                </a:rPr>
                <a:t>Payment Solutions</a:t>
              </a:r>
            </a:p>
          </p:txBody>
        </p:sp>
        <p:sp>
          <p:nvSpPr>
            <p:cNvPr id="6" name="Oval 5" descr="Transfer1 with solid fill">
              <a:extLst>
                <a:ext uri="{FF2B5EF4-FFF2-40B4-BE49-F238E27FC236}">
                  <a16:creationId xmlns:a16="http://schemas.microsoft.com/office/drawing/2014/main" id="{60782249-28BD-F4AB-D912-C41698BC7229}"/>
                </a:ext>
              </a:extLst>
            </p:cNvPr>
            <p:cNvSpPr/>
            <p:nvPr/>
          </p:nvSpPr>
          <p:spPr>
            <a:xfrm>
              <a:off x="1004360" y="2527104"/>
              <a:ext cx="843324" cy="843324"/>
            </a:xfrm>
            <a:prstGeom prst="ellipse">
              <a:avLst/>
            </a:prstGeom>
            <a:blipFill dpi="0"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l="15480" t="18576" r="15480" b="18576"/>
              </a:stretch>
            </a:blipFill>
            <a:ln>
              <a:solidFill>
                <a:schemeClr val="bg2"/>
              </a:solidFill>
            </a:ln>
          </p:spPr>
          <p:style>
            <a:lnRef idx="3">
              <a:schemeClr val="lt2">
                <a:hueOff val="0"/>
                <a:satOff val="0"/>
                <a:lumOff val="0"/>
                <a:alphaOff val="0"/>
              </a:schemeClr>
            </a:lnRef>
            <a:fillRef idx="1">
              <a:scrgbClr r="0" g="0" b="0"/>
            </a:fillRef>
            <a:effectRef idx="1">
              <a:schemeClr val="dk2">
                <a:tint val="50000"/>
                <a:hueOff val="0"/>
                <a:satOff val="0"/>
                <a:lumOff val="0"/>
                <a:alphaOff val="0"/>
              </a:schemeClr>
            </a:effectRef>
            <a:fontRef idx="minor">
              <a:schemeClr val="lt2">
                <a:hueOff val="0"/>
                <a:satOff val="0"/>
                <a:lumOff val="0"/>
                <a:alphaOff val="0"/>
              </a:schemeClr>
            </a:fontRef>
          </p:style>
          <p:txBody>
            <a:bodyPr/>
            <a:lstStyle/>
            <a:p>
              <a:endParaRPr lang="en-US" sz="1200" dirty="0">
                <a:cs typeface="mohammad bold art 1" pitchFamily="2" charset="-78"/>
              </a:endParaRPr>
            </a:p>
          </p:txBody>
        </p:sp>
      </p:grpSp>
      <p:grpSp>
        <p:nvGrpSpPr>
          <p:cNvPr id="26" name="Group 25">
            <a:extLst>
              <a:ext uri="{FF2B5EF4-FFF2-40B4-BE49-F238E27FC236}">
                <a16:creationId xmlns:a16="http://schemas.microsoft.com/office/drawing/2014/main" id="{418C1EBC-A82A-C634-6A83-10606D0B3CB2}"/>
              </a:ext>
            </a:extLst>
          </p:cNvPr>
          <p:cNvGrpSpPr/>
          <p:nvPr/>
        </p:nvGrpSpPr>
        <p:grpSpPr>
          <a:xfrm>
            <a:off x="1698274" y="2351736"/>
            <a:ext cx="1268114" cy="2532506"/>
            <a:chOff x="2098123" y="2375154"/>
            <a:chExt cx="1268114" cy="2532506"/>
          </a:xfrm>
        </p:grpSpPr>
        <p:sp>
          <p:nvSpPr>
            <p:cNvPr id="7" name="Freeform: Shape 6">
              <a:extLst>
                <a:ext uri="{FF2B5EF4-FFF2-40B4-BE49-F238E27FC236}">
                  <a16:creationId xmlns:a16="http://schemas.microsoft.com/office/drawing/2014/main" id="{A0E874D3-ED8D-EC51-33CA-C1A614269F73}"/>
                </a:ext>
              </a:extLst>
            </p:cNvPr>
            <p:cNvSpPr/>
            <p:nvPr/>
          </p:nvSpPr>
          <p:spPr>
            <a:xfrm>
              <a:off x="2098123" y="2375154"/>
              <a:ext cx="1268114" cy="2532506"/>
            </a:xfrm>
            <a:custGeom>
              <a:avLst/>
              <a:gdLst>
                <a:gd name="connsiteX0" fmla="*/ 0 w 1268114"/>
                <a:gd name="connsiteY0" fmla="*/ 126811 h 2532506"/>
                <a:gd name="connsiteX1" fmla="*/ 126811 w 1268114"/>
                <a:gd name="connsiteY1" fmla="*/ 0 h 2532506"/>
                <a:gd name="connsiteX2" fmla="*/ 1141303 w 1268114"/>
                <a:gd name="connsiteY2" fmla="*/ 0 h 2532506"/>
                <a:gd name="connsiteX3" fmla="*/ 1268114 w 1268114"/>
                <a:gd name="connsiteY3" fmla="*/ 126811 h 2532506"/>
                <a:gd name="connsiteX4" fmla="*/ 1268114 w 1268114"/>
                <a:gd name="connsiteY4" fmla="*/ 2405695 h 2532506"/>
                <a:gd name="connsiteX5" fmla="*/ 1141303 w 1268114"/>
                <a:gd name="connsiteY5" fmla="*/ 2532506 h 2532506"/>
                <a:gd name="connsiteX6" fmla="*/ 126811 w 1268114"/>
                <a:gd name="connsiteY6" fmla="*/ 2532506 h 2532506"/>
                <a:gd name="connsiteX7" fmla="*/ 0 w 1268114"/>
                <a:gd name="connsiteY7" fmla="*/ 2405695 h 2532506"/>
                <a:gd name="connsiteX8" fmla="*/ 0 w 1268114"/>
                <a:gd name="connsiteY8" fmla="*/ 126811 h 253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8114" h="2532506">
                  <a:moveTo>
                    <a:pt x="0" y="126811"/>
                  </a:moveTo>
                  <a:cubicBezTo>
                    <a:pt x="0" y="56775"/>
                    <a:pt x="56775" y="0"/>
                    <a:pt x="126811" y="0"/>
                  </a:cubicBezTo>
                  <a:lnTo>
                    <a:pt x="1141303" y="0"/>
                  </a:lnTo>
                  <a:cubicBezTo>
                    <a:pt x="1211339" y="0"/>
                    <a:pt x="1268114" y="56775"/>
                    <a:pt x="1268114" y="126811"/>
                  </a:cubicBezTo>
                  <a:lnTo>
                    <a:pt x="1268114" y="2405695"/>
                  </a:lnTo>
                  <a:cubicBezTo>
                    <a:pt x="1268114" y="2475731"/>
                    <a:pt x="1211339" y="2532506"/>
                    <a:pt x="1141303" y="2532506"/>
                  </a:cubicBezTo>
                  <a:lnTo>
                    <a:pt x="126811" y="2532506"/>
                  </a:lnTo>
                  <a:cubicBezTo>
                    <a:pt x="56775" y="2532506"/>
                    <a:pt x="0" y="2475731"/>
                    <a:pt x="0" y="2405695"/>
                  </a:cubicBezTo>
                  <a:lnTo>
                    <a:pt x="0" y="126811"/>
                  </a:lnTo>
                  <a:close/>
                </a:path>
              </a:pathLst>
            </a:custGeom>
            <a:solidFill>
              <a:srgbClr val="1F4E79"/>
            </a:solidFill>
            <a:ln>
              <a:solidFill>
                <a:schemeClr val="bg2"/>
              </a:solidFill>
            </a:ln>
          </p:spPr>
          <p:style>
            <a:lnRef idx="3">
              <a:schemeClr val="lt2">
                <a:hueOff val="0"/>
                <a:satOff val="0"/>
                <a:lumOff val="0"/>
                <a:alphaOff val="0"/>
              </a:schemeClr>
            </a:lnRef>
            <a:fillRef idx="1">
              <a:schemeClr val="dk2">
                <a:hueOff val="0"/>
                <a:satOff val="0"/>
                <a:lumOff val="0"/>
                <a:alphaOff val="0"/>
              </a:schemeClr>
            </a:fillRef>
            <a:effectRef idx="1">
              <a:schemeClr val="dk2">
                <a:hueOff val="0"/>
                <a:satOff val="0"/>
                <a:lumOff val="0"/>
                <a:alphaOff val="0"/>
              </a:schemeClr>
            </a:effectRef>
            <a:fontRef idx="minor">
              <a:schemeClr val="lt1"/>
            </a:fontRef>
          </p:style>
          <p:txBody>
            <a:bodyPr spcFirstLastPara="0" vert="horz" wrap="square" lIns="99568" tIns="1112570" rIns="99568" bIns="606070" numCol="1" spcCol="1270" anchor="ctr" anchorCtr="0">
              <a:noAutofit/>
            </a:bodyPr>
            <a:lstStyle/>
            <a:p>
              <a:pPr marL="0" lvl="0" indent="0" algn="ctr" defTabSz="622300">
                <a:lnSpc>
                  <a:spcPct val="90000"/>
                </a:lnSpc>
                <a:spcBef>
                  <a:spcPct val="0"/>
                </a:spcBef>
                <a:spcAft>
                  <a:spcPct val="35000"/>
                </a:spcAft>
                <a:buNone/>
              </a:pPr>
              <a:r>
                <a:rPr lang="ar-KW" sz="1050" kern="1200" dirty="0">
                  <a:cs typeface="mohammad bold art 1" pitchFamily="2" charset="-78"/>
                </a:rPr>
                <a:t>البنوك الرقمية </a:t>
              </a:r>
              <a:r>
                <a:rPr lang="en-US" sz="1050" kern="1200" dirty="0">
                  <a:cs typeface="mohammad bold art 1" pitchFamily="2" charset="-78"/>
                </a:rPr>
                <a:t>Digital Banks</a:t>
              </a:r>
            </a:p>
          </p:txBody>
        </p:sp>
        <p:sp>
          <p:nvSpPr>
            <p:cNvPr id="8" name="Oval 7" descr="Remote learning science with solid fill">
              <a:extLst>
                <a:ext uri="{FF2B5EF4-FFF2-40B4-BE49-F238E27FC236}">
                  <a16:creationId xmlns:a16="http://schemas.microsoft.com/office/drawing/2014/main" id="{62FE3176-B9DE-199D-F0B4-741374D1D703}"/>
                </a:ext>
              </a:extLst>
            </p:cNvPr>
            <p:cNvSpPr/>
            <p:nvPr/>
          </p:nvSpPr>
          <p:spPr>
            <a:xfrm>
              <a:off x="2310518" y="2527104"/>
              <a:ext cx="843324" cy="843324"/>
            </a:xfrm>
            <a:prstGeom prst="ellipse">
              <a:avLst/>
            </a:prstGeom>
            <a:blipFill dpi="0"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l="15480" t="18576" r="15480" b="18576"/>
              </a:stretch>
            </a:blipFill>
            <a:ln>
              <a:solidFill>
                <a:schemeClr val="bg2"/>
              </a:solidFill>
            </a:ln>
          </p:spPr>
          <p:style>
            <a:lnRef idx="3">
              <a:schemeClr val="lt2">
                <a:hueOff val="0"/>
                <a:satOff val="0"/>
                <a:lumOff val="0"/>
                <a:alphaOff val="0"/>
              </a:schemeClr>
            </a:lnRef>
            <a:fillRef idx="1">
              <a:scrgbClr r="0" g="0" b="0"/>
            </a:fillRef>
            <a:effectRef idx="1">
              <a:schemeClr val="dk2">
                <a:tint val="50000"/>
                <a:hueOff val="0"/>
                <a:satOff val="0"/>
                <a:lumOff val="0"/>
                <a:alphaOff val="0"/>
              </a:schemeClr>
            </a:effectRef>
            <a:fontRef idx="minor">
              <a:schemeClr val="lt2">
                <a:hueOff val="0"/>
                <a:satOff val="0"/>
                <a:lumOff val="0"/>
                <a:alphaOff val="0"/>
              </a:schemeClr>
            </a:fontRef>
          </p:style>
          <p:txBody>
            <a:bodyPr/>
            <a:lstStyle/>
            <a:p>
              <a:endParaRPr lang="en-US" sz="1200">
                <a:cs typeface="mohammad bold art 1" pitchFamily="2" charset="-78"/>
              </a:endParaRPr>
            </a:p>
          </p:txBody>
        </p:sp>
      </p:grpSp>
      <p:grpSp>
        <p:nvGrpSpPr>
          <p:cNvPr id="27" name="Group 26">
            <a:extLst>
              <a:ext uri="{FF2B5EF4-FFF2-40B4-BE49-F238E27FC236}">
                <a16:creationId xmlns:a16="http://schemas.microsoft.com/office/drawing/2014/main" id="{0FA3549D-8374-C315-04CB-8875F6C6879D}"/>
              </a:ext>
            </a:extLst>
          </p:cNvPr>
          <p:cNvGrpSpPr/>
          <p:nvPr/>
        </p:nvGrpSpPr>
        <p:grpSpPr>
          <a:xfrm>
            <a:off x="3132377" y="2351736"/>
            <a:ext cx="1268114" cy="2532506"/>
            <a:chOff x="3404281" y="2375154"/>
            <a:chExt cx="1268114" cy="2532506"/>
          </a:xfrm>
        </p:grpSpPr>
        <p:sp>
          <p:nvSpPr>
            <p:cNvPr id="9" name="Freeform: Shape 8">
              <a:extLst>
                <a:ext uri="{FF2B5EF4-FFF2-40B4-BE49-F238E27FC236}">
                  <a16:creationId xmlns:a16="http://schemas.microsoft.com/office/drawing/2014/main" id="{0C45BCDC-E5C5-9FED-591A-D5DFE6134719}"/>
                </a:ext>
              </a:extLst>
            </p:cNvPr>
            <p:cNvSpPr/>
            <p:nvPr/>
          </p:nvSpPr>
          <p:spPr>
            <a:xfrm>
              <a:off x="3404281" y="2375154"/>
              <a:ext cx="1268114" cy="2532506"/>
            </a:xfrm>
            <a:custGeom>
              <a:avLst/>
              <a:gdLst>
                <a:gd name="connsiteX0" fmla="*/ 0 w 1268114"/>
                <a:gd name="connsiteY0" fmla="*/ 126811 h 2532506"/>
                <a:gd name="connsiteX1" fmla="*/ 126811 w 1268114"/>
                <a:gd name="connsiteY1" fmla="*/ 0 h 2532506"/>
                <a:gd name="connsiteX2" fmla="*/ 1141303 w 1268114"/>
                <a:gd name="connsiteY2" fmla="*/ 0 h 2532506"/>
                <a:gd name="connsiteX3" fmla="*/ 1268114 w 1268114"/>
                <a:gd name="connsiteY3" fmla="*/ 126811 h 2532506"/>
                <a:gd name="connsiteX4" fmla="*/ 1268114 w 1268114"/>
                <a:gd name="connsiteY4" fmla="*/ 2405695 h 2532506"/>
                <a:gd name="connsiteX5" fmla="*/ 1141303 w 1268114"/>
                <a:gd name="connsiteY5" fmla="*/ 2532506 h 2532506"/>
                <a:gd name="connsiteX6" fmla="*/ 126811 w 1268114"/>
                <a:gd name="connsiteY6" fmla="*/ 2532506 h 2532506"/>
                <a:gd name="connsiteX7" fmla="*/ 0 w 1268114"/>
                <a:gd name="connsiteY7" fmla="*/ 2405695 h 2532506"/>
                <a:gd name="connsiteX8" fmla="*/ 0 w 1268114"/>
                <a:gd name="connsiteY8" fmla="*/ 126811 h 253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8114" h="2532506">
                  <a:moveTo>
                    <a:pt x="0" y="126811"/>
                  </a:moveTo>
                  <a:cubicBezTo>
                    <a:pt x="0" y="56775"/>
                    <a:pt x="56775" y="0"/>
                    <a:pt x="126811" y="0"/>
                  </a:cubicBezTo>
                  <a:lnTo>
                    <a:pt x="1141303" y="0"/>
                  </a:lnTo>
                  <a:cubicBezTo>
                    <a:pt x="1211339" y="0"/>
                    <a:pt x="1268114" y="56775"/>
                    <a:pt x="1268114" y="126811"/>
                  </a:cubicBezTo>
                  <a:lnTo>
                    <a:pt x="1268114" y="2405695"/>
                  </a:lnTo>
                  <a:cubicBezTo>
                    <a:pt x="1268114" y="2475731"/>
                    <a:pt x="1211339" y="2532506"/>
                    <a:pt x="1141303" y="2532506"/>
                  </a:cubicBezTo>
                  <a:lnTo>
                    <a:pt x="126811" y="2532506"/>
                  </a:lnTo>
                  <a:cubicBezTo>
                    <a:pt x="56775" y="2532506"/>
                    <a:pt x="0" y="2475731"/>
                    <a:pt x="0" y="2405695"/>
                  </a:cubicBezTo>
                  <a:lnTo>
                    <a:pt x="0" y="126811"/>
                  </a:lnTo>
                  <a:close/>
                </a:path>
              </a:pathLst>
            </a:custGeom>
            <a:solidFill>
              <a:srgbClr val="AD8100"/>
            </a:solidFill>
            <a:ln>
              <a:solidFill>
                <a:schemeClr val="bg2"/>
              </a:solidFill>
            </a:ln>
          </p:spPr>
          <p:style>
            <a:lnRef idx="3">
              <a:schemeClr val="lt2">
                <a:hueOff val="0"/>
                <a:satOff val="0"/>
                <a:lumOff val="0"/>
                <a:alphaOff val="0"/>
              </a:schemeClr>
            </a:lnRef>
            <a:fillRef idx="1">
              <a:schemeClr val="dk2">
                <a:hueOff val="0"/>
                <a:satOff val="0"/>
                <a:lumOff val="0"/>
                <a:alphaOff val="0"/>
              </a:schemeClr>
            </a:fillRef>
            <a:effectRef idx="1">
              <a:schemeClr val="dk2">
                <a:hueOff val="0"/>
                <a:satOff val="0"/>
                <a:lumOff val="0"/>
                <a:alphaOff val="0"/>
              </a:schemeClr>
            </a:effectRef>
            <a:fontRef idx="minor">
              <a:schemeClr val="lt1"/>
            </a:fontRef>
          </p:style>
          <p:txBody>
            <a:bodyPr spcFirstLastPara="0" vert="horz" wrap="square" lIns="99568" tIns="1112570" rIns="99568" bIns="606070" numCol="1" spcCol="1270" anchor="ctr" anchorCtr="0">
              <a:noAutofit/>
            </a:bodyPr>
            <a:lstStyle/>
            <a:p>
              <a:pPr marL="0" lvl="0" indent="0" algn="ctr" defTabSz="622300">
                <a:lnSpc>
                  <a:spcPct val="90000"/>
                </a:lnSpc>
                <a:spcBef>
                  <a:spcPct val="0"/>
                </a:spcBef>
                <a:spcAft>
                  <a:spcPct val="35000"/>
                </a:spcAft>
                <a:buNone/>
              </a:pPr>
              <a:r>
                <a:rPr lang="ar-KW" sz="1050" kern="1200" dirty="0">
                  <a:cs typeface="mohammad bold art 1" pitchFamily="2" charset="-78"/>
                </a:rPr>
                <a:t>إدارة الثروة التقنية </a:t>
              </a:r>
              <a:r>
                <a:rPr lang="en-US" sz="1050" kern="1200" dirty="0" err="1">
                  <a:cs typeface="mohammad bold art 1" pitchFamily="2" charset="-78"/>
                </a:rPr>
                <a:t>Wealthtech</a:t>
              </a:r>
              <a:endParaRPr lang="en-US" sz="1050" kern="1200" dirty="0">
                <a:cs typeface="mohammad bold art 1" pitchFamily="2" charset="-78"/>
              </a:endParaRPr>
            </a:p>
          </p:txBody>
        </p:sp>
        <p:sp>
          <p:nvSpPr>
            <p:cNvPr id="10" name="Oval 9" descr="Treasure chest with solid fill">
              <a:extLst>
                <a:ext uri="{FF2B5EF4-FFF2-40B4-BE49-F238E27FC236}">
                  <a16:creationId xmlns:a16="http://schemas.microsoft.com/office/drawing/2014/main" id="{FE63E219-DF8A-00D9-67F0-868BDE2E4934}"/>
                </a:ext>
              </a:extLst>
            </p:cNvPr>
            <p:cNvSpPr/>
            <p:nvPr/>
          </p:nvSpPr>
          <p:spPr>
            <a:xfrm>
              <a:off x="3616675" y="2527104"/>
              <a:ext cx="843324" cy="843324"/>
            </a:xfrm>
            <a:prstGeom prst="ellipse">
              <a:avLst/>
            </a:prstGeom>
            <a:blipFill dpi="0"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l="562" t="12500" r="562" b="12500"/>
              </a:stretch>
            </a:blipFill>
            <a:ln>
              <a:solidFill>
                <a:schemeClr val="bg2"/>
              </a:solidFill>
            </a:ln>
          </p:spPr>
          <p:style>
            <a:lnRef idx="3">
              <a:schemeClr val="lt2">
                <a:hueOff val="0"/>
                <a:satOff val="0"/>
                <a:lumOff val="0"/>
                <a:alphaOff val="0"/>
              </a:schemeClr>
            </a:lnRef>
            <a:fillRef idx="1">
              <a:scrgbClr r="0" g="0" b="0"/>
            </a:fillRef>
            <a:effectRef idx="1">
              <a:schemeClr val="dk2">
                <a:tint val="50000"/>
                <a:hueOff val="0"/>
                <a:satOff val="0"/>
                <a:lumOff val="0"/>
                <a:alphaOff val="0"/>
              </a:schemeClr>
            </a:effectRef>
            <a:fontRef idx="minor">
              <a:schemeClr val="lt2">
                <a:hueOff val="0"/>
                <a:satOff val="0"/>
                <a:lumOff val="0"/>
                <a:alphaOff val="0"/>
              </a:schemeClr>
            </a:fontRef>
          </p:style>
          <p:txBody>
            <a:bodyPr/>
            <a:lstStyle/>
            <a:p>
              <a:endParaRPr lang="en-US" sz="1200">
                <a:cs typeface="mohammad bold art 1" pitchFamily="2" charset="-78"/>
              </a:endParaRPr>
            </a:p>
          </p:txBody>
        </p:sp>
      </p:grpSp>
      <p:grpSp>
        <p:nvGrpSpPr>
          <p:cNvPr id="32" name="Group 31">
            <a:extLst>
              <a:ext uri="{FF2B5EF4-FFF2-40B4-BE49-F238E27FC236}">
                <a16:creationId xmlns:a16="http://schemas.microsoft.com/office/drawing/2014/main" id="{DFD8A327-1691-36FF-82B2-C0280F770184}"/>
              </a:ext>
            </a:extLst>
          </p:cNvPr>
          <p:cNvGrpSpPr/>
          <p:nvPr/>
        </p:nvGrpSpPr>
        <p:grpSpPr>
          <a:xfrm>
            <a:off x="4612885" y="2351736"/>
            <a:ext cx="1268114" cy="2532506"/>
            <a:chOff x="4710438" y="2375154"/>
            <a:chExt cx="1268114" cy="2532506"/>
          </a:xfrm>
        </p:grpSpPr>
        <p:sp>
          <p:nvSpPr>
            <p:cNvPr id="12" name="Freeform: Shape 11">
              <a:extLst>
                <a:ext uri="{FF2B5EF4-FFF2-40B4-BE49-F238E27FC236}">
                  <a16:creationId xmlns:a16="http://schemas.microsoft.com/office/drawing/2014/main" id="{0EEF3334-ACAF-94DF-DDD4-9BC91C1094EE}"/>
                </a:ext>
              </a:extLst>
            </p:cNvPr>
            <p:cNvSpPr/>
            <p:nvPr/>
          </p:nvSpPr>
          <p:spPr>
            <a:xfrm>
              <a:off x="4710438" y="2375154"/>
              <a:ext cx="1268114" cy="2532506"/>
            </a:xfrm>
            <a:custGeom>
              <a:avLst/>
              <a:gdLst>
                <a:gd name="connsiteX0" fmla="*/ 0 w 1268114"/>
                <a:gd name="connsiteY0" fmla="*/ 126811 h 2532506"/>
                <a:gd name="connsiteX1" fmla="*/ 126811 w 1268114"/>
                <a:gd name="connsiteY1" fmla="*/ 0 h 2532506"/>
                <a:gd name="connsiteX2" fmla="*/ 1141303 w 1268114"/>
                <a:gd name="connsiteY2" fmla="*/ 0 h 2532506"/>
                <a:gd name="connsiteX3" fmla="*/ 1268114 w 1268114"/>
                <a:gd name="connsiteY3" fmla="*/ 126811 h 2532506"/>
                <a:gd name="connsiteX4" fmla="*/ 1268114 w 1268114"/>
                <a:gd name="connsiteY4" fmla="*/ 2405695 h 2532506"/>
                <a:gd name="connsiteX5" fmla="*/ 1141303 w 1268114"/>
                <a:gd name="connsiteY5" fmla="*/ 2532506 h 2532506"/>
                <a:gd name="connsiteX6" fmla="*/ 126811 w 1268114"/>
                <a:gd name="connsiteY6" fmla="*/ 2532506 h 2532506"/>
                <a:gd name="connsiteX7" fmla="*/ 0 w 1268114"/>
                <a:gd name="connsiteY7" fmla="*/ 2405695 h 2532506"/>
                <a:gd name="connsiteX8" fmla="*/ 0 w 1268114"/>
                <a:gd name="connsiteY8" fmla="*/ 126811 h 253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8114" h="2532506">
                  <a:moveTo>
                    <a:pt x="0" y="126811"/>
                  </a:moveTo>
                  <a:cubicBezTo>
                    <a:pt x="0" y="56775"/>
                    <a:pt x="56775" y="0"/>
                    <a:pt x="126811" y="0"/>
                  </a:cubicBezTo>
                  <a:lnTo>
                    <a:pt x="1141303" y="0"/>
                  </a:lnTo>
                  <a:cubicBezTo>
                    <a:pt x="1211339" y="0"/>
                    <a:pt x="1268114" y="56775"/>
                    <a:pt x="1268114" y="126811"/>
                  </a:cubicBezTo>
                  <a:lnTo>
                    <a:pt x="1268114" y="2405695"/>
                  </a:lnTo>
                  <a:cubicBezTo>
                    <a:pt x="1268114" y="2475731"/>
                    <a:pt x="1211339" y="2532506"/>
                    <a:pt x="1141303" y="2532506"/>
                  </a:cubicBezTo>
                  <a:lnTo>
                    <a:pt x="126811" y="2532506"/>
                  </a:lnTo>
                  <a:cubicBezTo>
                    <a:pt x="56775" y="2532506"/>
                    <a:pt x="0" y="2475731"/>
                    <a:pt x="0" y="2405695"/>
                  </a:cubicBezTo>
                  <a:lnTo>
                    <a:pt x="0" y="126811"/>
                  </a:lnTo>
                  <a:close/>
                </a:path>
              </a:pathLst>
            </a:custGeom>
            <a:solidFill>
              <a:srgbClr val="023C5B"/>
            </a:solidFill>
            <a:ln>
              <a:solidFill>
                <a:schemeClr val="bg2"/>
              </a:solidFill>
            </a:ln>
          </p:spPr>
          <p:style>
            <a:lnRef idx="3">
              <a:scrgbClr r="0" g="0" b="0"/>
            </a:lnRef>
            <a:fillRef idx="1">
              <a:schemeClr val="dk2">
                <a:hueOff val="0"/>
                <a:satOff val="0"/>
                <a:lumOff val="0"/>
                <a:alphaOff val="0"/>
              </a:schemeClr>
            </a:fillRef>
            <a:effectRef idx="1">
              <a:schemeClr val="dk2">
                <a:hueOff val="0"/>
                <a:satOff val="0"/>
                <a:lumOff val="0"/>
                <a:alphaOff val="0"/>
              </a:schemeClr>
            </a:effectRef>
            <a:fontRef idx="minor">
              <a:schemeClr val="lt1"/>
            </a:fontRef>
          </p:style>
          <p:txBody>
            <a:bodyPr spcFirstLastPara="0" vert="horz" wrap="square" lIns="99568" tIns="1112570" rIns="99568" bIns="606070" numCol="1" spcCol="1270" anchor="ctr" anchorCtr="0">
              <a:noAutofit/>
            </a:bodyPr>
            <a:lstStyle/>
            <a:p>
              <a:pPr marL="0" lvl="0" indent="0" algn="ctr" defTabSz="622300">
                <a:lnSpc>
                  <a:spcPct val="90000"/>
                </a:lnSpc>
                <a:spcBef>
                  <a:spcPct val="0"/>
                </a:spcBef>
                <a:spcAft>
                  <a:spcPct val="35000"/>
                </a:spcAft>
                <a:buNone/>
              </a:pPr>
              <a:r>
                <a:rPr lang="ar-KW" sz="1050" kern="1200" dirty="0">
                  <a:cs typeface="mohammad bold art 1" pitchFamily="2" charset="-78"/>
                </a:rPr>
                <a:t>حلول التأمين التقنية</a:t>
              </a:r>
              <a:br>
                <a:rPr lang="en-US" sz="1050" kern="1200" dirty="0">
                  <a:cs typeface="mohammad bold art 1" pitchFamily="2" charset="-78"/>
                </a:rPr>
              </a:br>
              <a:r>
                <a:rPr lang="ar-KW" sz="1050" kern="1200" dirty="0">
                  <a:cs typeface="mohammad bold art 1" pitchFamily="2" charset="-78"/>
                </a:rPr>
                <a:t> </a:t>
              </a:r>
              <a:r>
                <a:rPr lang="en-US" sz="1050" kern="1200" dirty="0" err="1">
                  <a:cs typeface="mohammad bold art 1" pitchFamily="2" charset="-78"/>
                </a:rPr>
                <a:t>Insutech</a:t>
              </a:r>
              <a:endParaRPr lang="en-US" sz="1050" kern="1200" dirty="0">
                <a:cs typeface="mohammad bold art 1" pitchFamily="2" charset="-78"/>
              </a:endParaRPr>
            </a:p>
          </p:txBody>
        </p:sp>
        <p:sp>
          <p:nvSpPr>
            <p:cNvPr id="13" name="Oval 12" descr="Shield Tick with solid fill">
              <a:extLst>
                <a:ext uri="{FF2B5EF4-FFF2-40B4-BE49-F238E27FC236}">
                  <a16:creationId xmlns:a16="http://schemas.microsoft.com/office/drawing/2014/main" id="{501DEF0E-5BA2-5738-72DB-1E45A2D27906}"/>
                </a:ext>
              </a:extLst>
            </p:cNvPr>
            <p:cNvSpPr/>
            <p:nvPr/>
          </p:nvSpPr>
          <p:spPr>
            <a:xfrm>
              <a:off x="4922833" y="2527104"/>
              <a:ext cx="843324" cy="843324"/>
            </a:xfrm>
            <a:prstGeom prst="ellipse">
              <a:avLst/>
            </a:prstGeom>
            <a:blipFill dpi="0" rotWithShape="1">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l="15480" t="18576" r="15480" b="18576"/>
              </a:stretch>
            </a:blipFill>
            <a:ln>
              <a:solidFill>
                <a:schemeClr val="bg2"/>
              </a:solidFill>
            </a:ln>
          </p:spPr>
          <p:style>
            <a:lnRef idx="3">
              <a:schemeClr val="lt2">
                <a:hueOff val="0"/>
                <a:satOff val="0"/>
                <a:lumOff val="0"/>
                <a:alphaOff val="0"/>
              </a:schemeClr>
            </a:lnRef>
            <a:fillRef idx="1">
              <a:scrgbClr r="0" g="0" b="0"/>
            </a:fillRef>
            <a:effectRef idx="1">
              <a:schemeClr val="dk2">
                <a:tint val="50000"/>
                <a:hueOff val="0"/>
                <a:satOff val="0"/>
                <a:lumOff val="0"/>
                <a:alphaOff val="0"/>
              </a:schemeClr>
            </a:effectRef>
            <a:fontRef idx="minor">
              <a:schemeClr val="lt2">
                <a:hueOff val="0"/>
                <a:satOff val="0"/>
                <a:lumOff val="0"/>
                <a:alphaOff val="0"/>
              </a:schemeClr>
            </a:fontRef>
          </p:style>
          <p:txBody>
            <a:bodyPr/>
            <a:lstStyle/>
            <a:p>
              <a:endParaRPr lang="en-US" sz="1200">
                <a:cs typeface="mohammad bold art 1" pitchFamily="2" charset="-78"/>
              </a:endParaRPr>
            </a:p>
          </p:txBody>
        </p:sp>
      </p:grpSp>
      <p:grpSp>
        <p:nvGrpSpPr>
          <p:cNvPr id="31" name="Group 30">
            <a:extLst>
              <a:ext uri="{FF2B5EF4-FFF2-40B4-BE49-F238E27FC236}">
                <a16:creationId xmlns:a16="http://schemas.microsoft.com/office/drawing/2014/main" id="{81AB2ADA-05F5-90BE-7A7D-2D3E467FF4D8}"/>
              </a:ext>
            </a:extLst>
          </p:cNvPr>
          <p:cNvGrpSpPr/>
          <p:nvPr/>
        </p:nvGrpSpPr>
        <p:grpSpPr>
          <a:xfrm>
            <a:off x="6067744" y="2351736"/>
            <a:ext cx="1268114" cy="2532506"/>
            <a:chOff x="6016596" y="2375154"/>
            <a:chExt cx="1268114" cy="2532506"/>
          </a:xfrm>
        </p:grpSpPr>
        <p:sp>
          <p:nvSpPr>
            <p:cNvPr id="14" name="Freeform: Shape 13">
              <a:extLst>
                <a:ext uri="{FF2B5EF4-FFF2-40B4-BE49-F238E27FC236}">
                  <a16:creationId xmlns:a16="http://schemas.microsoft.com/office/drawing/2014/main" id="{932983E1-5445-D04E-A11C-F77A04334DCF}"/>
                </a:ext>
              </a:extLst>
            </p:cNvPr>
            <p:cNvSpPr/>
            <p:nvPr/>
          </p:nvSpPr>
          <p:spPr>
            <a:xfrm>
              <a:off x="6016596" y="2375154"/>
              <a:ext cx="1268114" cy="2532506"/>
            </a:xfrm>
            <a:custGeom>
              <a:avLst/>
              <a:gdLst>
                <a:gd name="connsiteX0" fmla="*/ 0 w 1268114"/>
                <a:gd name="connsiteY0" fmla="*/ 126811 h 2532506"/>
                <a:gd name="connsiteX1" fmla="*/ 126811 w 1268114"/>
                <a:gd name="connsiteY1" fmla="*/ 0 h 2532506"/>
                <a:gd name="connsiteX2" fmla="*/ 1141303 w 1268114"/>
                <a:gd name="connsiteY2" fmla="*/ 0 h 2532506"/>
                <a:gd name="connsiteX3" fmla="*/ 1268114 w 1268114"/>
                <a:gd name="connsiteY3" fmla="*/ 126811 h 2532506"/>
                <a:gd name="connsiteX4" fmla="*/ 1268114 w 1268114"/>
                <a:gd name="connsiteY4" fmla="*/ 2405695 h 2532506"/>
                <a:gd name="connsiteX5" fmla="*/ 1141303 w 1268114"/>
                <a:gd name="connsiteY5" fmla="*/ 2532506 h 2532506"/>
                <a:gd name="connsiteX6" fmla="*/ 126811 w 1268114"/>
                <a:gd name="connsiteY6" fmla="*/ 2532506 h 2532506"/>
                <a:gd name="connsiteX7" fmla="*/ 0 w 1268114"/>
                <a:gd name="connsiteY7" fmla="*/ 2405695 h 2532506"/>
                <a:gd name="connsiteX8" fmla="*/ 0 w 1268114"/>
                <a:gd name="connsiteY8" fmla="*/ 126811 h 253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8114" h="2532506">
                  <a:moveTo>
                    <a:pt x="0" y="126811"/>
                  </a:moveTo>
                  <a:cubicBezTo>
                    <a:pt x="0" y="56775"/>
                    <a:pt x="56775" y="0"/>
                    <a:pt x="126811" y="0"/>
                  </a:cubicBezTo>
                  <a:lnTo>
                    <a:pt x="1141303" y="0"/>
                  </a:lnTo>
                  <a:cubicBezTo>
                    <a:pt x="1211339" y="0"/>
                    <a:pt x="1268114" y="56775"/>
                    <a:pt x="1268114" y="126811"/>
                  </a:cubicBezTo>
                  <a:lnTo>
                    <a:pt x="1268114" y="2405695"/>
                  </a:lnTo>
                  <a:cubicBezTo>
                    <a:pt x="1268114" y="2475731"/>
                    <a:pt x="1211339" y="2532506"/>
                    <a:pt x="1141303" y="2532506"/>
                  </a:cubicBezTo>
                  <a:lnTo>
                    <a:pt x="126811" y="2532506"/>
                  </a:lnTo>
                  <a:cubicBezTo>
                    <a:pt x="56775" y="2532506"/>
                    <a:pt x="0" y="2475731"/>
                    <a:pt x="0" y="2405695"/>
                  </a:cubicBezTo>
                  <a:lnTo>
                    <a:pt x="0" y="126811"/>
                  </a:lnTo>
                  <a:close/>
                </a:path>
              </a:pathLst>
            </a:custGeom>
            <a:solidFill>
              <a:schemeClr val="accent1">
                <a:lumMod val="50000"/>
              </a:schemeClr>
            </a:solidFill>
            <a:ln>
              <a:solidFill>
                <a:schemeClr val="bg2"/>
              </a:solidFill>
            </a:ln>
          </p:spPr>
          <p:style>
            <a:lnRef idx="3">
              <a:scrgbClr r="0" g="0" b="0"/>
            </a:lnRef>
            <a:fillRef idx="1">
              <a:schemeClr val="dk2">
                <a:hueOff val="0"/>
                <a:satOff val="0"/>
                <a:lumOff val="0"/>
                <a:alphaOff val="0"/>
              </a:schemeClr>
            </a:fillRef>
            <a:effectRef idx="1">
              <a:schemeClr val="dk2">
                <a:hueOff val="0"/>
                <a:satOff val="0"/>
                <a:lumOff val="0"/>
                <a:alphaOff val="0"/>
              </a:schemeClr>
            </a:effectRef>
            <a:fontRef idx="minor">
              <a:schemeClr val="lt1"/>
            </a:fontRef>
          </p:style>
          <p:txBody>
            <a:bodyPr spcFirstLastPara="0" vert="horz" wrap="square" lIns="99568" tIns="1112570" rIns="99568" bIns="606070" numCol="1" spcCol="1270" anchor="ctr" anchorCtr="0">
              <a:noAutofit/>
            </a:bodyPr>
            <a:lstStyle/>
            <a:p>
              <a:pPr marL="0" lvl="0" indent="0" algn="ctr" defTabSz="622300">
                <a:lnSpc>
                  <a:spcPct val="90000"/>
                </a:lnSpc>
                <a:spcBef>
                  <a:spcPct val="0"/>
                </a:spcBef>
                <a:spcAft>
                  <a:spcPct val="35000"/>
                </a:spcAft>
                <a:buNone/>
              </a:pPr>
              <a:r>
                <a:rPr lang="ar-KW" sz="1050" kern="1200" dirty="0">
                  <a:cs typeface="mohammad bold art 1" pitchFamily="2" charset="-78"/>
                </a:rPr>
                <a:t>حلول الرقابة التقنية</a:t>
              </a:r>
              <a:br>
                <a:rPr lang="en-US" sz="1050" kern="1200" dirty="0">
                  <a:cs typeface="mohammad bold art 1" pitchFamily="2" charset="-78"/>
                </a:rPr>
              </a:br>
              <a:r>
                <a:rPr lang="ar-KW" sz="1050" kern="1200" dirty="0">
                  <a:cs typeface="mohammad bold art 1" pitchFamily="2" charset="-78"/>
                </a:rPr>
                <a:t> </a:t>
              </a:r>
              <a:r>
                <a:rPr lang="en-US" sz="1050" kern="1200" dirty="0" err="1">
                  <a:cs typeface="mohammad bold art 1" pitchFamily="2" charset="-78"/>
                </a:rPr>
                <a:t>Regtech</a:t>
              </a:r>
              <a:endParaRPr lang="en-US" sz="1050" kern="1200" dirty="0">
                <a:cs typeface="mohammad bold art 1" pitchFamily="2" charset="-78"/>
              </a:endParaRPr>
            </a:p>
          </p:txBody>
        </p:sp>
        <p:sp>
          <p:nvSpPr>
            <p:cNvPr id="15" name="Oval 14" descr="Scales of justice with solid fill">
              <a:extLst>
                <a:ext uri="{FF2B5EF4-FFF2-40B4-BE49-F238E27FC236}">
                  <a16:creationId xmlns:a16="http://schemas.microsoft.com/office/drawing/2014/main" id="{64770E5D-E5DD-5299-EB13-0C1A880AC9D5}"/>
                </a:ext>
              </a:extLst>
            </p:cNvPr>
            <p:cNvSpPr/>
            <p:nvPr/>
          </p:nvSpPr>
          <p:spPr>
            <a:xfrm>
              <a:off x="6228991" y="2527104"/>
              <a:ext cx="843324" cy="843324"/>
            </a:xfrm>
            <a:prstGeom prst="ellipse">
              <a:avLst/>
            </a:prstGeom>
            <a:blipFill dpi="0" rotWithShape="1">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l="15480" t="20000" r="15480" b="20000"/>
              </a:stretch>
            </a:blipFill>
            <a:ln>
              <a:solidFill>
                <a:schemeClr val="bg2"/>
              </a:solidFill>
            </a:ln>
          </p:spPr>
          <p:style>
            <a:lnRef idx="3">
              <a:schemeClr val="lt2">
                <a:hueOff val="0"/>
                <a:satOff val="0"/>
                <a:lumOff val="0"/>
                <a:alphaOff val="0"/>
              </a:schemeClr>
            </a:lnRef>
            <a:fillRef idx="1">
              <a:scrgbClr r="0" g="0" b="0"/>
            </a:fillRef>
            <a:effectRef idx="1">
              <a:schemeClr val="dk2">
                <a:tint val="50000"/>
                <a:hueOff val="0"/>
                <a:satOff val="0"/>
                <a:lumOff val="0"/>
                <a:alphaOff val="0"/>
              </a:schemeClr>
            </a:effectRef>
            <a:fontRef idx="minor">
              <a:schemeClr val="lt2">
                <a:hueOff val="0"/>
                <a:satOff val="0"/>
                <a:lumOff val="0"/>
                <a:alphaOff val="0"/>
              </a:schemeClr>
            </a:fontRef>
          </p:style>
          <p:txBody>
            <a:bodyPr/>
            <a:lstStyle/>
            <a:p>
              <a:endParaRPr lang="en-US" sz="1200">
                <a:cs typeface="mohammad bold art 1" pitchFamily="2" charset="-78"/>
              </a:endParaRPr>
            </a:p>
          </p:txBody>
        </p:sp>
      </p:grpSp>
      <p:grpSp>
        <p:nvGrpSpPr>
          <p:cNvPr id="30" name="Group 29">
            <a:extLst>
              <a:ext uri="{FF2B5EF4-FFF2-40B4-BE49-F238E27FC236}">
                <a16:creationId xmlns:a16="http://schemas.microsoft.com/office/drawing/2014/main" id="{8E2E7525-1F08-292C-E03A-86556EBD19FE}"/>
              </a:ext>
            </a:extLst>
          </p:cNvPr>
          <p:cNvGrpSpPr/>
          <p:nvPr/>
        </p:nvGrpSpPr>
        <p:grpSpPr>
          <a:xfrm>
            <a:off x="7548252" y="2351736"/>
            <a:ext cx="1268114" cy="2532506"/>
            <a:chOff x="7322754" y="2375154"/>
            <a:chExt cx="1268114" cy="2532506"/>
          </a:xfrm>
        </p:grpSpPr>
        <p:sp>
          <p:nvSpPr>
            <p:cNvPr id="16" name="Freeform: Shape 15">
              <a:extLst>
                <a:ext uri="{FF2B5EF4-FFF2-40B4-BE49-F238E27FC236}">
                  <a16:creationId xmlns:a16="http://schemas.microsoft.com/office/drawing/2014/main" id="{2C3AB682-F422-E82B-40C9-AFD08A1E97CA}"/>
                </a:ext>
              </a:extLst>
            </p:cNvPr>
            <p:cNvSpPr/>
            <p:nvPr/>
          </p:nvSpPr>
          <p:spPr>
            <a:xfrm>
              <a:off x="7322754" y="2375154"/>
              <a:ext cx="1268114" cy="2532506"/>
            </a:xfrm>
            <a:custGeom>
              <a:avLst/>
              <a:gdLst>
                <a:gd name="connsiteX0" fmla="*/ 0 w 1268114"/>
                <a:gd name="connsiteY0" fmla="*/ 126811 h 2532506"/>
                <a:gd name="connsiteX1" fmla="*/ 126811 w 1268114"/>
                <a:gd name="connsiteY1" fmla="*/ 0 h 2532506"/>
                <a:gd name="connsiteX2" fmla="*/ 1141303 w 1268114"/>
                <a:gd name="connsiteY2" fmla="*/ 0 h 2532506"/>
                <a:gd name="connsiteX3" fmla="*/ 1268114 w 1268114"/>
                <a:gd name="connsiteY3" fmla="*/ 126811 h 2532506"/>
                <a:gd name="connsiteX4" fmla="*/ 1268114 w 1268114"/>
                <a:gd name="connsiteY4" fmla="*/ 2405695 h 2532506"/>
                <a:gd name="connsiteX5" fmla="*/ 1141303 w 1268114"/>
                <a:gd name="connsiteY5" fmla="*/ 2532506 h 2532506"/>
                <a:gd name="connsiteX6" fmla="*/ 126811 w 1268114"/>
                <a:gd name="connsiteY6" fmla="*/ 2532506 h 2532506"/>
                <a:gd name="connsiteX7" fmla="*/ 0 w 1268114"/>
                <a:gd name="connsiteY7" fmla="*/ 2405695 h 2532506"/>
                <a:gd name="connsiteX8" fmla="*/ 0 w 1268114"/>
                <a:gd name="connsiteY8" fmla="*/ 126811 h 253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8114" h="2532506">
                  <a:moveTo>
                    <a:pt x="0" y="126811"/>
                  </a:moveTo>
                  <a:cubicBezTo>
                    <a:pt x="0" y="56775"/>
                    <a:pt x="56775" y="0"/>
                    <a:pt x="126811" y="0"/>
                  </a:cubicBezTo>
                  <a:lnTo>
                    <a:pt x="1141303" y="0"/>
                  </a:lnTo>
                  <a:cubicBezTo>
                    <a:pt x="1211339" y="0"/>
                    <a:pt x="1268114" y="56775"/>
                    <a:pt x="1268114" y="126811"/>
                  </a:cubicBezTo>
                  <a:lnTo>
                    <a:pt x="1268114" y="2405695"/>
                  </a:lnTo>
                  <a:cubicBezTo>
                    <a:pt x="1268114" y="2475731"/>
                    <a:pt x="1211339" y="2532506"/>
                    <a:pt x="1141303" y="2532506"/>
                  </a:cubicBezTo>
                  <a:lnTo>
                    <a:pt x="126811" y="2532506"/>
                  </a:lnTo>
                  <a:cubicBezTo>
                    <a:pt x="56775" y="2532506"/>
                    <a:pt x="0" y="2475731"/>
                    <a:pt x="0" y="2405695"/>
                  </a:cubicBezTo>
                  <a:lnTo>
                    <a:pt x="0" y="126811"/>
                  </a:lnTo>
                  <a:close/>
                </a:path>
              </a:pathLst>
            </a:custGeom>
            <a:solidFill>
              <a:srgbClr val="AD8100"/>
            </a:solidFill>
            <a:ln>
              <a:solidFill>
                <a:schemeClr val="bg2"/>
              </a:solidFill>
            </a:ln>
          </p:spPr>
          <p:style>
            <a:lnRef idx="3">
              <a:schemeClr val="lt2">
                <a:hueOff val="0"/>
                <a:satOff val="0"/>
                <a:lumOff val="0"/>
                <a:alphaOff val="0"/>
              </a:schemeClr>
            </a:lnRef>
            <a:fillRef idx="1">
              <a:schemeClr val="dk2">
                <a:hueOff val="0"/>
                <a:satOff val="0"/>
                <a:lumOff val="0"/>
                <a:alphaOff val="0"/>
              </a:schemeClr>
            </a:fillRef>
            <a:effectRef idx="1">
              <a:schemeClr val="dk2">
                <a:hueOff val="0"/>
                <a:satOff val="0"/>
                <a:lumOff val="0"/>
                <a:alphaOff val="0"/>
              </a:schemeClr>
            </a:effectRef>
            <a:fontRef idx="minor">
              <a:schemeClr val="lt1"/>
            </a:fontRef>
          </p:style>
          <p:txBody>
            <a:bodyPr spcFirstLastPara="0" vert="horz" wrap="square" lIns="99568" tIns="1112570" rIns="99568" bIns="606070" numCol="1" spcCol="1270" anchor="ctr" anchorCtr="0">
              <a:noAutofit/>
            </a:bodyPr>
            <a:lstStyle/>
            <a:p>
              <a:pPr marL="0" lvl="0" indent="0" algn="ctr" defTabSz="622300">
                <a:lnSpc>
                  <a:spcPct val="90000"/>
                </a:lnSpc>
                <a:spcBef>
                  <a:spcPct val="0"/>
                </a:spcBef>
                <a:spcAft>
                  <a:spcPct val="35000"/>
                </a:spcAft>
                <a:buNone/>
              </a:pPr>
              <a:r>
                <a:rPr lang="ar-KW" sz="1050" kern="1200" dirty="0">
                  <a:cs typeface="mohammad bold art 1" pitchFamily="2" charset="-78"/>
                </a:rPr>
                <a:t>التمويل الجماعي </a:t>
              </a:r>
              <a:r>
                <a:rPr lang="en-US" sz="1050" kern="1200" dirty="0">
                  <a:cs typeface="mohammad bold art 1" pitchFamily="2" charset="-78"/>
                </a:rPr>
                <a:t>Crowdfunding</a:t>
              </a:r>
              <a:br>
                <a:rPr lang="en-US" sz="1050" kern="1200" dirty="0">
                  <a:cs typeface="mohammad bold art 1" pitchFamily="2" charset="-78"/>
                </a:rPr>
              </a:br>
              <a:endParaRPr lang="en-US" sz="1050" kern="1200" dirty="0">
                <a:cs typeface="mohammad bold art 1" pitchFamily="2" charset="-78"/>
              </a:endParaRPr>
            </a:p>
          </p:txBody>
        </p:sp>
        <p:sp>
          <p:nvSpPr>
            <p:cNvPr id="17" name="Oval 16" descr="Users with solid fill">
              <a:extLst>
                <a:ext uri="{FF2B5EF4-FFF2-40B4-BE49-F238E27FC236}">
                  <a16:creationId xmlns:a16="http://schemas.microsoft.com/office/drawing/2014/main" id="{A6606C86-7890-15DC-3945-0EBAA96DA117}"/>
                </a:ext>
              </a:extLst>
            </p:cNvPr>
            <p:cNvSpPr/>
            <p:nvPr/>
          </p:nvSpPr>
          <p:spPr>
            <a:xfrm>
              <a:off x="7535149" y="2527104"/>
              <a:ext cx="843324" cy="843324"/>
            </a:xfrm>
            <a:prstGeom prst="ellipse">
              <a:avLst/>
            </a:prstGeom>
            <a:blipFill dpi="0" rotWithShape="1">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l="15480" t="18576" r="15480" b="18576"/>
              </a:stretch>
            </a:blipFill>
            <a:ln>
              <a:solidFill>
                <a:schemeClr val="bg2"/>
              </a:solidFill>
            </a:ln>
          </p:spPr>
          <p:style>
            <a:lnRef idx="3">
              <a:schemeClr val="lt2">
                <a:hueOff val="0"/>
                <a:satOff val="0"/>
                <a:lumOff val="0"/>
                <a:alphaOff val="0"/>
              </a:schemeClr>
            </a:lnRef>
            <a:fillRef idx="1">
              <a:scrgbClr r="0" g="0" b="0"/>
            </a:fillRef>
            <a:effectRef idx="1">
              <a:schemeClr val="dk2">
                <a:tint val="50000"/>
                <a:hueOff val="0"/>
                <a:satOff val="0"/>
                <a:lumOff val="0"/>
                <a:alphaOff val="0"/>
              </a:schemeClr>
            </a:effectRef>
            <a:fontRef idx="minor">
              <a:schemeClr val="lt2">
                <a:hueOff val="0"/>
                <a:satOff val="0"/>
                <a:lumOff val="0"/>
                <a:alphaOff val="0"/>
              </a:schemeClr>
            </a:fontRef>
          </p:style>
          <p:txBody>
            <a:bodyPr/>
            <a:lstStyle/>
            <a:p>
              <a:endParaRPr lang="en-US" sz="1200">
                <a:cs typeface="mohammad bold art 1" pitchFamily="2" charset="-78"/>
              </a:endParaRPr>
            </a:p>
          </p:txBody>
        </p:sp>
      </p:grpSp>
      <p:grpSp>
        <p:nvGrpSpPr>
          <p:cNvPr id="29" name="Group 28">
            <a:extLst>
              <a:ext uri="{FF2B5EF4-FFF2-40B4-BE49-F238E27FC236}">
                <a16:creationId xmlns:a16="http://schemas.microsoft.com/office/drawing/2014/main" id="{6D888A62-4702-FAAD-FAED-D64BF903D91D}"/>
              </a:ext>
            </a:extLst>
          </p:cNvPr>
          <p:cNvGrpSpPr/>
          <p:nvPr/>
        </p:nvGrpSpPr>
        <p:grpSpPr>
          <a:xfrm>
            <a:off x="9028760" y="2351736"/>
            <a:ext cx="1268114" cy="2532506"/>
            <a:chOff x="8628912" y="2375154"/>
            <a:chExt cx="1268114" cy="2532506"/>
          </a:xfrm>
        </p:grpSpPr>
        <p:sp>
          <p:nvSpPr>
            <p:cNvPr id="18" name="Freeform: Shape 17">
              <a:extLst>
                <a:ext uri="{FF2B5EF4-FFF2-40B4-BE49-F238E27FC236}">
                  <a16:creationId xmlns:a16="http://schemas.microsoft.com/office/drawing/2014/main" id="{73BDC767-254A-010E-7A6A-EDE1875246CE}"/>
                </a:ext>
              </a:extLst>
            </p:cNvPr>
            <p:cNvSpPr/>
            <p:nvPr/>
          </p:nvSpPr>
          <p:spPr>
            <a:xfrm>
              <a:off x="8628912" y="2375154"/>
              <a:ext cx="1268114" cy="2532506"/>
            </a:xfrm>
            <a:custGeom>
              <a:avLst/>
              <a:gdLst>
                <a:gd name="connsiteX0" fmla="*/ 0 w 1268114"/>
                <a:gd name="connsiteY0" fmla="*/ 126811 h 2532506"/>
                <a:gd name="connsiteX1" fmla="*/ 126811 w 1268114"/>
                <a:gd name="connsiteY1" fmla="*/ 0 h 2532506"/>
                <a:gd name="connsiteX2" fmla="*/ 1141303 w 1268114"/>
                <a:gd name="connsiteY2" fmla="*/ 0 h 2532506"/>
                <a:gd name="connsiteX3" fmla="*/ 1268114 w 1268114"/>
                <a:gd name="connsiteY3" fmla="*/ 126811 h 2532506"/>
                <a:gd name="connsiteX4" fmla="*/ 1268114 w 1268114"/>
                <a:gd name="connsiteY4" fmla="*/ 2405695 h 2532506"/>
                <a:gd name="connsiteX5" fmla="*/ 1141303 w 1268114"/>
                <a:gd name="connsiteY5" fmla="*/ 2532506 h 2532506"/>
                <a:gd name="connsiteX6" fmla="*/ 126811 w 1268114"/>
                <a:gd name="connsiteY6" fmla="*/ 2532506 h 2532506"/>
                <a:gd name="connsiteX7" fmla="*/ 0 w 1268114"/>
                <a:gd name="connsiteY7" fmla="*/ 2405695 h 2532506"/>
                <a:gd name="connsiteX8" fmla="*/ 0 w 1268114"/>
                <a:gd name="connsiteY8" fmla="*/ 126811 h 253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8114" h="2532506">
                  <a:moveTo>
                    <a:pt x="0" y="126811"/>
                  </a:moveTo>
                  <a:cubicBezTo>
                    <a:pt x="0" y="56775"/>
                    <a:pt x="56775" y="0"/>
                    <a:pt x="126811" y="0"/>
                  </a:cubicBezTo>
                  <a:lnTo>
                    <a:pt x="1141303" y="0"/>
                  </a:lnTo>
                  <a:cubicBezTo>
                    <a:pt x="1211339" y="0"/>
                    <a:pt x="1268114" y="56775"/>
                    <a:pt x="1268114" y="126811"/>
                  </a:cubicBezTo>
                  <a:lnTo>
                    <a:pt x="1268114" y="2405695"/>
                  </a:lnTo>
                  <a:cubicBezTo>
                    <a:pt x="1268114" y="2475731"/>
                    <a:pt x="1211339" y="2532506"/>
                    <a:pt x="1141303" y="2532506"/>
                  </a:cubicBezTo>
                  <a:lnTo>
                    <a:pt x="126811" y="2532506"/>
                  </a:lnTo>
                  <a:cubicBezTo>
                    <a:pt x="56775" y="2532506"/>
                    <a:pt x="0" y="2475731"/>
                    <a:pt x="0" y="2405695"/>
                  </a:cubicBezTo>
                  <a:lnTo>
                    <a:pt x="0" y="126811"/>
                  </a:lnTo>
                  <a:close/>
                </a:path>
              </a:pathLst>
            </a:custGeom>
            <a:solidFill>
              <a:schemeClr val="tx2">
                <a:lumMod val="50000"/>
              </a:schemeClr>
            </a:solidFill>
            <a:ln>
              <a:solidFill>
                <a:schemeClr val="bg2"/>
              </a:solidFill>
            </a:ln>
          </p:spPr>
          <p:style>
            <a:lnRef idx="3">
              <a:schemeClr val="lt2">
                <a:hueOff val="0"/>
                <a:satOff val="0"/>
                <a:lumOff val="0"/>
                <a:alphaOff val="0"/>
              </a:schemeClr>
            </a:lnRef>
            <a:fillRef idx="1">
              <a:schemeClr val="dk2">
                <a:hueOff val="0"/>
                <a:satOff val="0"/>
                <a:lumOff val="0"/>
                <a:alphaOff val="0"/>
              </a:schemeClr>
            </a:fillRef>
            <a:effectRef idx="1">
              <a:schemeClr val="dk2">
                <a:hueOff val="0"/>
                <a:satOff val="0"/>
                <a:lumOff val="0"/>
                <a:alphaOff val="0"/>
              </a:schemeClr>
            </a:effectRef>
            <a:fontRef idx="minor">
              <a:schemeClr val="lt1"/>
            </a:fontRef>
          </p:style>
          <p:txBody>
            <a:bodyPr spcFirstLastPara="0" vert="horz" wrap="square" lIns="99568" tIns="1112570" rIns="99568" bIns="606070" numCol="1" spcCol="1270" anchor="ctr" anchorCtr="0">
              <a:noAutofit/>
            </a:bodyPr>
            <a:lstStyle/>
            <a:p>
              <a:pPr marL="0" lvl="0" indent="0" algn="ctr" defTabSz="622300">
                <a:lnSpc>
                  <a:spcPct val="90000"/>
                </a:lnSpc>
                <a:spcBef>
                  <a:spcPct val="0"/>
                </a:spcBef>
                <a:spcAft>
                  <a:spcPct val="35000"/>
                </a:spcAft>
                <a:buNone/>
              </a:pPr>
              <a:r>
                <a:rPr lang="ar-KW" sz="1050" kern="1200" dirty="0">
                  <a:cs typeface="mohammad bold art 1" pitchFamily="2" charset="-78"/>
                </a:rPr>
                <a:t>الخدمات المصرفية المفتوحة </a:t>
              </a:r>
              <a:br>
                <a:rPr lang="en-US" sz="1050" kern="1200" dirty="0">
                  <a:cs typeface="mohammad bold art 1" pitchFamily="2" charset="-78"/>
                </a:rPr>
              </a:br>
              <a:r>
                <a:rPr lang="en-US" sz="1050" kern="1200" dirty="0">
                  <a:cs typeface="mohammad bold art 1" pitchFamily="2" charset="-78"/>
                </a:rPr>
                <a:t>Open Banking</a:t>
              </a:r>
            </a:p>
          </p:txBody>
        </p:sp>
        <p:sp>
          <p:nvSpPr>
            <p:cNvPr id="19" name="Oval 18" descr="Internet Banking with solid fill">
              <a:extLst>
                <a:ext uri="{FF2B5EF4-FFF2-40B4-BE49-F238E27FC236}">
                  <a16:creationId xmlns:a16="http://schemas.microsoft.com/office/drawing/2014/main" id="{1E2170C1-C001-D0CD-B9EE-71F03A3B1147}"/>
                </a:ext>
              </a:extLst>
            </p:cNvPr>
            <p:cNvSpPr/>
            <p:nvPr/>
          </p:nvSpPr>
          <p:spPr>
            <a:xfrm>
              <a:off x="8841307" y="2527104"/>
              <a:ext cx="843324" cy="843324"/>
            </a:xfrm>
            <a:prstGeom prst="ellipse">
              <a:avLst/>
            </a:prstGeom>
            <a:blipFill dpi="0" rotWithShape="1">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l="15480" t="18576" r="15480" b="18576"/>
              </a:stretch>
            </a:blipFill>
            <a:ln>
              <a:solidFill>
                <a:schemeClr val="bg2"/>
              </a:solidFill>
            </a:ln>
          </p:spPr>
          <p:style>
            <a:lnRef idx="3">
              <a:schemeClr val="lt2">
                <a:hueOff val="0"/>
                <a:satOff val="0"/>
                <a:lumOff val="0"/>
                <a:alphaOff val="0"/>
              </a:schemeClr>
            </a:lnRef>
            <a:fillRef idx="1">
              <a:scrgbClr r="0" g="0" b="0"/>
            </a:fillRef>
            <a:effectRef idx="1">
              <a:schemeClr val="dk2">
                <a:tint val="50000"/>
                <a:hueOff val="0"/>
                <a:satOff val="0"/>
                <a:lumOff val="0"/>
                <a:alphaOff val="0"/>
              </a:schemeClr>
            </a:effectRef>
            <a:fontRef idx="minor">
              <a:schemeClr val="lt2">
                <a:hueOff val="0"/>
                <a:satOff val="0"/>
                <a:lumOff val="0"/>
                <a:alphaOff val="0"/>
              </a:schemeClr>
            </a:fontRef>
          </p:style>
          <p:txBody>
            <a:bodyPr/>
            <a:lstStyle/>
            <a:p>
              <a:endParaRPr lang="en-US" sz="1200">
                <a:cs typeface="mohammad bold art 1" pitchFamily="2" charset="-78"/>
              </a:endParaRPr>
            </a:p>
          </p:txBody>
        </p:sp>
      </p:grpSp>
      <p:grpSp>
        <p:nvGrpSpPr>
          <p:cNvPr id="28" name="Group 27">
            <a:extLst>
              <a:ext uri="{FF2B5EF4-FFF2-40B4-BE49-F238E27FC236}">
                <a16:creationId xmlns:a16="http://schemas.microsoft.com/office/drawing/2014/main" id="{5A8C0E93-26F5-FCF9-2378-EAA62C099072}"/>
              </a:ext>
            </a:extLst>
          </p:cNvPr>
          <p:cNvGrpSpPr/>
          <p:nvPr/>
        </p:nvGrpSpPr>
        <p:grpSpPr>
          <a:xfrm>
            <a:off x="10509268" y="2351736"/>
            <a:ext cx="1268114" cy="2532506"/>
            <a:chOff x="9935070" y="2375154"/>
            <a:chExt cx="1268114" cy="2532506"/>
          </a:xfrm>
        </p:grpSpPr>
        <p:sp>
          <p:nvSpPr>
            <p:cNvPr id="20" name="Freeform: Shape 19">
              <a:extLst>
                <a:ext uri="{FF2B5EF4-FFF2-40B4-BE49-F238E27FC236}">
                  <a16:creationId xmlns:a16="http://schemas.microsoft.com/office/drawing/2014/main" id="{3D760408-0D2E-F75F-4F38-DA48A2C802AE}"/>
                </a:ext>
              </a:extLst>
            </p:cNvPr>
            <p:cNvSpPr/>
            <p:nvPr/>
          </p:nvSpPr>
          <p:spPr>
            <a:xfrm>
              <a:off x="9935070" y="2375154"/>
              <a:ext cx="1268114" cy="2532506"/>
            </a:xfrm>
            <a:custGeom>
              <a:avLst/>
              <a:gdLst>
                <a:gd name="connsiteX0" fmla="*/ 0 w 1268114"/>
                <a:gd name="connsiteY0" fmla="*/ 126811 h 2532506"/>
                <a:gd name="connsiteX1" fmla="*/ 126811 w 1268114"/>
                <a:gd name="connsiteY1" fmla="*/ 0 h 2532506"/>
                <a:gd name="connsiteX2" fmla="*/ 1141303 w 1268114"/>
                <a:gd name="connsiteY2" fmla="*/ 0 h 2532506"/>
                <a:gd name="connsiteX3" fmla="*/ 1268114 w 1268114"/>
                <a:gd name="connsiteY3" fmla="*/ 126811 h 2532506"/>
                <a:gd name="connsiteX4" fmla="*/ 1268114 w 1268114"/>
                <a:gd name="connsiteY4" fmla="*/ 2405695 h 2532506"/>
                <a:gd name="connsiteX5" fmla="*/ 1141303 w 1268114"/>
                <a:gd name="connsiteY5" fmla="*/ 2532506 h 2532506"/>
                <a:gd name="connsiteX6" fmla="*/ 126811 w 1268114"/>
                <a:gd name="connsiteY6" fmla="*/ 2532506 h 2532506"/>
                <a:gd name="connsiteX7" fmla="*/ 0 w 1268114"/>
                <a:gd name="connsiteY7" fmla="*/ 2405695 h 2532506"/>
                <a:gd name="connsiteX8" fmla="*/ 0 w 1268114"/>
                <a:gd name="connsiteY8" fmla="*/ 126811 h 253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8114" h="2532506">
                  <a:moveTo>
                    <a:pt x="0" y="126811"/>
                  </a:moveTo>
                  <a:cubicBezTo>
                    <a:pt x="0" y="56775"/>
                    <a:pt x="56775" y="0"/>
                    <a:pt x="126811" y="0"/>
                  </a:cubicBezTo>
                  <a:lnTo>
                    <a:pt x="1141303" y="0"/>
                  </a:lnTo>
                  <a:cubicBezTo>
                    <a:pt x="1211339" y="0"/>
                    <a:pt x="1268114" y="56775"/>
                    <a:pt x="1268114" y="126811"/>
                  </a:cubicBezTo>
                  <a:lnTo>
                    <a:pt x="1268114" y="2405695"/>
                  </a:lnTo>
                  <a:cubicBezTo>
                    <a:pt x="1268114" y="2475731"/>
                    <a:pt x="1211339" y="2532506"/>
                    <a:pt x="1141303" y="2532506"/>
                  </a:cubicBezTo>
                  <a:lnTo>
                    <a:pt x="126811" y="2532506"/>
                  </a:lnTo>
                  <a:cubicBezTo>
                    <a:pt x="56775" y="2532506"/>
                    <a:pt x="0" y="2475731"/>
                    <a:pt x="0" y="2405695"/>
                  </a:cubicBezTo>
                  <a:lnTo>
                    <a:pt x="0" y="126811"/>
                  </a:lnTo>
                  <a:close/>
                </a:path>
              </a:pathLst>
            </a:custGeom>
            <a:solidFill>
              <a:srgbClr val="023C5B"/>
            </a:solidFill>
            <a:ln>
              <a:solidFill>
                <a:schemeClr val="bg2"/>
              </a:solidFill>
            </a:ln>
          </p:spPr>
          <p:style>
            <a:lnRef idx="3">
              <a:schemeClr val="lt2">
                <a:hueOff val="0"/>
                <a:satOff val="0"/>
                <a:lumOff val="0"/>
                <a:alphaOff val="0"/>
              </a:schemeClr>
            </a:lnRef>
            <a:fillRef idx="1">
              <a:schemeClr val="dk2">
                <a:hueOff val="0"/>
                <a:satOff val="0"/>
                <a:lumOff val="0"/>
                <a:alphaOff val="0"/>
              </a:schemeClr>
            </a:fillRef>
            <a:effectRef idx="1">
              <a:schemeClr val="dk2">
                <a:hueOff val="0"/>
                <a:satOff val="0"/>
                <a:lumOff val="0"/>
                <a:alphaOff val="0"/>
              </a:schemeClr>
            </a:effectRef>
            <a:fontRef idx="minor">
              <a:schemeClr val="lt1"/>
            </a:fontRef>
          </p:style>
          <p:txBody>
            <a:bodyPr spcFirstLastPara="0" vert="horz" wrap="square" lIns="99568" tIns="1112570" rIns="99568" bIns="606070" numCol="1" spcCol="1270" anchor="ctr" anchorCtr="0">
              <a:noAutofit/>
            </a:bodyPr>
            <a:lstStyle/>
            <a:p>
              <a:pPr marL="0" lvl="0" indent="0" algn="ctr" defTabSz="622300">
                <a:lnSpc>
                  <a:spcPct val="90000"/>
                </a:lnSpc>
                <a:spcBef>
                  <a:spcPct val="0"/>
                </a:spcBef>
                <a:spcAft>
                  <a:spcPct val="35000"/>
                </a:spcAft>
                <a:buNone/>
              </a:pPr>
              <a:r>
                <a:rPr lang="ar-KW" sz="1050" kern="1200" dirty="0">
                  <a:cs typeface="mohammad bold art 1" pitchFamily="2" charset="-78"/>
                </a:rPr>
                <a:t>الأصول الافتراضية</a:t>
              </a:r>
              <a:br>
                <a:rPr lang="en-US" sz="1050" kern="1200" dirty="0">
                  <a:cs typeface="mohammad bold art 1" pitchFamily="2" charset="-78"/>
                </a:rPr>
              </a:br>
              <a:r>
                <a:rPr lang="ar-KW" sz="1050" kern="1200" dirty="0">
                  <a:cs typeface="mohammad bold art 1" pitchFamily="2" charset="-78"/>
                </a:rPr>
                <a:t> </a:t>
              </a:r>
              <a:r>
                <a:rPr lang="en-US" sz="1050" kern="1200" dirty="0">
                  <a:cs typeface="mohammad bold art 1" pitchFamily="2" charset="-78"/>
                </a:rPr>
                <a:t>Virtual Assets</a:t>
              </a:r>
            </a:p>
          </p:txBody>
        </p:sp>
        <p:sp>
          <p:nvSpPr>
            <p:cNvPr id="21" name="Oval 20" descr="Virtual Reality headset with solid fill">
              <a:extLst>
                <a:ext uri="{FF2B5EF4-FFF2-40B4-BE49-F238E27FC236}">
                  <a16:creationId xmlns:a16="http://schemas.microsoft.com/office/drawing/2014/main" id="{10E6E864-6595-3243-E003-41373FE6B1C8}"/>
                </a:ext>
              </a:extLst>
            </p:cNvPr>
            <p:cNvSpPr/>
            <p:nvPr/>
          </p:nvSpPr>
          <p:spPr>
            <a:xfrm>
              <a:off x="10147464" y="2527104"/>
              <a:ext cx="843324" cy="843324"/>
            </a:xfrm>
            <a:prstGeom prst="ellipse">
              <a:avLst/>
            </a:prstGeom>
            <a:blipFill dpi="0" rotWithShape="1">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l="15480" t="18576" r="15480" b="18576"/>
              </a:stretch>
            </a:blipFill>
            <a:ln>
              <a:solidFill>
                <a:schemeClr val="bg2"/>
              </a:solidFill>
            </a:ln>
          </p:spPr>
          <p:style>
            <a:lnRef idx="3">
              <a:schemeClr val="lt2">
                <a:hueOff val="0"/>
                <a:satOff val="0"/>
                <a:lumOff val="0"/>
                <a:alphaOff val="0"/>
              </a:schemeClr>
            </a:lnRef>
            <a:fillRef idx="1">
              <a:scrgbClr r="0" g="0" b="0"/>
            </a:fillRef>
            <a:effectRef idx="1">
              <a:schemeClr val="dk2">
                <a:tint val="50000"/>
                <a:hueOff val="0"/>
                <a:satOff val="0"/>
                <a:lumOff val="0"/>
                <a:alphaOff val="0"/>
              </a:schemeClr>
            </a:effectRef>
            <a:fontRef idx="minor">
              <a:schemeClr val="lt2">
                <a:hueOff val="0"/>
                <a:satOff val="0"/>
                <a:lumOff val="0"/>
                <a:alphaOff val="0"/>
              </a:schemeClr>
            </a:fontRef>
          </p:style>
          <p:txBody>
            <a:bodyPr/>
            <a:lstStyle/>
            <a:p>
              <a:endParaRPr lang="en-US" sz="1200">
                <a:cs typeface="mohammad bold art 1" pitchFamily="2" charset="-78"/>
              </a:endParaRPr>
            </a:p>
          </p:txBody>
        </p:sp>
      </p:grpSp>
    </p:spTree>
    <p:extLst>
      <p:ext uri="{BB962C8B-B14F-4D97-AF65-F5344CB8AC3E}">
        <p14:creationId xmlns:p14="http://schemas.microsoft.com/office/powerpoint/2010/main" val="2128684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31F78F5-B51D-502B-CF8A-FBBF5A836F8C}"/>
              </a:ext>
            </a:extLst>
          </p:cNvPr>
          <p:cNvSpPr txBox="1"/>
          <p:nvPr/>
        </p:nvSpPr>
        <p:spPr>
          <a:xfrm>
            <a:off x="6010277" y="5446654"/>
            <a:ext cx="5753098" cy="261610"/>
          </a:xfrm>
          <a:prstGeom prst="rect">
            <a:avLst/>
          </a:prstGeom>
          <a:noFill/>
        </p:spPr>
        <p:txBody>
          <a:bodyPr wrap="square" rtlCol="0">
            <a:spAutoFit/>
          </a:bodyPr>
          <a:lstStyle/>
          <a:p>
            <a:pPr algn="r" rtl="1"/>
            <a:r>
              <a:rPr lang="ar-KW" sz="1100" dirty="0">
                <a:solidFill>
                  <a:schemeClr val="accent5">
                    <a:lumMod val="50000"/>
                  </a:schemeClr>
                </a:solidFill>
                <a:latin typeface="Calibri" pitchFamily="34" charset="0"/>
                <a:cs typeface="mohammad bold art 1" pitchFamily="2" charset="-78"/>
              </a:rPr>
              <a:t>المصدر</a:t>
            </a:r>
            <a:r>
              <a:rPr lang="en-US" sz="1100" dirty="0">
                <a:solidFill>
                  <a:schemeClr val="accent5">
                    <a:lumMod val="50000"/>
                  </a:schemeClr>
                </a:solidFill>
                <a:latin typeface="Calibri" pitchFamily="34" charset="0"/>
                <a:cs typeface="mohammad bold art 1" pitchFamily="2" charset="-78"/>
              </a:rPr>
              <a:t> </a:t>
            </a:r>
            <a:r>
              <a:rPr lang="ar-KW" sz="1100" dirty="0">
                <a:solidFill>
                  <a:schemeClr val="accent5">
                    <a:lumMod val="50000"/>
                  </a:schemeClr>
                </a:solidFill>
                <a:latin typeface="Calibri" pitchFamily="34" charset="0"/>
                <a:cs typeface="mohammad bold art 1" pitchFamily="2" charset="-78"/>
              </a:rPr>
              <a:t>: تقرير </a:t>
            </a:r>
            <a:r>
              <a:rPr lang="en-US" sz="1100" dirty="0">
                <a:solidFill>
                  <a:schemeClr val="accent5">
                    <a:lumMod val="50000"/>
                  </a:schemeClr>
                </a:solidFill>
                <a:latin typeface="Calibri" pitchFamily="34" charset="0"/>
                <a:cs typeface="mohammad bold art 1" pitchFamily="2" charset="-78"/>
              </a:rPr>
              <a:t>Boston Consulting Group – Reimagining the Future of Finance, May 2023</a:t>
            </a:r>
          </a:p>
        </p:txBody>
      </p:sp>
      <p:sp>
        <p:nvSpPr>
          <p:cNvPr id="6" name="TextBox 5">
            <a:extLst>
              <a:ext uri="{FF2B5EF4-FFF2-40B4-BE49-F238E27FC236}">
                <a16:creationId xmlns:a16="http://schemas.microsoft.com/office/drawing/2014/main" id="{FF86E045-5C43-4B41-9C9C-166BAD61BB51}"/>
              </a:ext>
            </a:extLst>
          </p:cNvPr>
          <p:cNvSpPr txBox="1"/>
          <p:nvPr/>
        </p:nvSpPr>
        <p:spPr>
          <a:xfrm>
            <a:off x="2809085" y="5420868"/>
            <a:ext cx="3067843" cy="246221"/>
          </a:xfrm>
          <a:prstGeom prst="rect">
            <a:avLst/>
          </a:prstGeom>
          <a:noFill/>
        </p:spPr>
        <p:txBody>
          <a:bodyPr wrap="square" rtlCol="0">
            <a:spAutoFit/>
          </a:bodyPr>
          <a:lstStyle/>
          <a:p>
            <a:pPr algn="r" rtl="1"/>
            <a:r>
              <a:rPr lang="ar-KW" sz="1000" dirty="0">
                <a:solidFill>
                  <a:schemeClr val="accent5">
                    <a:lumMod val="50000"/>
                  </a:schemeClr>
                </a:solidFill>
                <a:latin typeface="Calibri" pitchFamily="34" charset="0"/>
                <a:cs typeface="mohammad bold art 1" pitchFamily="2" charset="-78"/>
              </a:rPr>
              <a:t>الأرقام بالمليار دولار أمريكي</a:t>
            </a:r>
            <a:r>
              <a:rPr lang="en-US" sz="1000" dirty="0">
                <a:solidFill>
                  <a:schemeClr val="accent5">
                    <a:lumMod val="50000"/>
                  </a:schemeClr>
                </a:solidFill>
                <a:latin typeface="Calibri" pitchFamily="34" charset="0"/>
                <a:cs typeface="mohammad bold art 1" pitchFamily="2" charset="-78"/>
              </a:rPr>
              <a:t>  </a:t>
            </a:r>
            <a:r>
              <a:rPr lang="ar-KW" sz="1000" dirty="0">
                <a:solidFill>
                  <a:schemeClr val="accent5">
                    <a:lumMod val="50000"/>
                  </a:schemeClr>
                </a:solidFill>
                <a:latin typeface="Calibri" pitchFamily="34" charset="0"/>
                <a:cs typeface="mohammad bold art 1" pitchFamily="2" charset="-78"/>
              </a:rPr>
              <a:t>      </a:t>
            </a:r>
            <a:r>
              <a:rPr lang="en-US" sz="1000" dirty="0">
                <a:solidFill>
                  <a:schemeClr val="accent5">
                    <a:lumMod val="50000"/>
                  </a:schemeClr>
                </a:solidFill>
                <a:latin typeface="Calibri" pitchFamily="34" charset="0"/>
                <a:cs typeface="mohammad bold art 1" pitchFamily="2" charset="-78"/>
              </a:rPr>
              <a:t>Numbers are in billion $</a:t>
            </a:r>
          </a:p>
        </p:txBody>
      </p:sp>
      <p:graphicFrame>
        <p:nvGraphicFramePr>
          <p:cNvPr id="7" name="Chart 6">
            <a:extLst>
              <a:ext uri="{FF2B5EF4-FFF2-40B4-BE49-F238E27FC236}">
                <a16:creationId xmlns:a16="http://schemas.microsoft.com/office/drawing/2014/main" id="{9322A2B0-F5E3-43B3-BBAC-8FA43B350169}"/>
              </a:ext>
            </a:extLst>
          </p:cNvPr>
          <p:cNvGraphicFramePr>
            <a:graphicFrameLocks/>
          </p:cNvGraphicFramePr>
          <p:nvPr>
            <p:extLst>
              <p:ext uri="{D42A27DB-BD31-4B8C-83A1-F6EECF244321}">
                <p14:modId xmlns:p14="http://schemas.microsoft.com/office/powerpoint/2010/main" val="2853994719"/>
              </p:ext>
            </p:extLst>
          </p:nvPr>
        </p:nvGraphicFramePr>
        <p:xfrm>
          <a:off x="428626" y="523876"/>
          <a:ext cx="11201400" cy="493841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82796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543B95D-1D7B-7201-12ED-C363E32857DC}"/>
              </a:ext>
            </a:extLst>
          </p:cNvPr>
          <p:cNvSpPr>
            <a:spLocks noGrp="1"/>
          </p:cNvSpPr>
          <p:nvPr>
            <p:ph type="body" idx="1"/>
          </p:nvPr>
        </p:nvSpPr>
        <p:spPr>
          <a:xfrm>
            <a:off x="839788" y="967931"/>
            <a:ext cx="5157787" cy="823912"/>
          </a:xfrm>
        </p:spPr>
        <p:txBody>
          <a:bodyPr/>
          <a:lstStyle/>
          <a:p>
            <a:pPr algn="l"/>
            <a:r>
              <a:rPr lang="en-US" b="0" dirty="0">
                <a:solidFill>
                  <a:srgbClr val="AD8100"/>
                </a:solidFill>
                <a:latin typeface="Calibri" pitchFamily="34" charset="0"/>
                <a:cs typeface="mohammad bold art 1" pitchFamily="2" charset="-78"/>
              </a:rPr>
              <a:t>Financial Technology Services</a:t>
            </a:r>
          </a:p>
        </p:txBody>
      </p:sp>
      <p:sp>
        <p:nvSpPr>
          <p:cNvPr id="5" name="Text Placeholder 4">
            <a:extLst>
              <a:ext uri="{FF2B5EF4-FFF2-40B4-BE49-F238E27FC236}">
                <a16:creationId xmlns:a16="http://schemas.microsoft.com/office/drawing/2014/main" id="{15661FAA-982C-D63B-6053-AE29031FAEA3}"/>
              </a:ext>
            </a:extLst>
          </p:cNvPr>
          <p:cNvSpPr>
            <a:spLocks noGrp="1"/>
          </p:cNvSpPr>
          <p:nvPr>
            <p:ph type="body" sz="quarter" idx="3"/>
          </p:nvPr>
        </p:nvSpPr>
        <p:spPr>
          <a:xfrm>
            <a:off x="6194427" y="967931"/>
            <a:ext cx="5183188" cy="823912"/>
          </a:xfrm>
        </p:spPr>
        <p:txBody>
          <a:bodyPr/>
          <a:lstStyle/>
          <a:p>
            <a:pPr algn="r" rtl="1"/>
            <a:r>
              <a:rPr lang="ar-KW" b="0" dirty="0">
                <a:solidFill>
                  <a:srgbClr val="AD8100"/>
                </a:solidFill>
                <a:latin typeface="Calibri" pitchFamily="34" charset="0"/>
                <a:cs typeface="mohammad bold art 1" pitchFamily="2" charset="-78"/>
              </a:rPr>
              <a:t>خدمات التقنيات المالية</a:t>
            </a:r>
            <a:endParaRPr lang="en-US" b="0" dirty="0">
              <a:solidFill>
                <a:srgbClr val="AD8100"/>
              </a:solidFill>
              <a:latin typeface="Calibri" pitchFamily="34" charset="0"/>
              <a:cs typeface="mohammad bold art 1" pitchFamily="2" charset="-78"/>
            </a:endParaRPr>
          </a:p>
        </p:txBody>
      </p:sp>
      <p:grpSp>
        <p:nvGrpSpPr>
          <p:cNvPr id="25" name="Group 24">
            <a:extLst>
              <a:ext uri="{FF2B5EF4-FFF2-40B4-BE49-F238E27FC236}">
                <a16:creationId xmlns:a16="http://schemas.microsoft.com/office/drawing/2014/main" id="{8DB2B976-88BD-6A3E-BF54-E3AEB4939CAC}"/>
              </a:ext>
            </a:extLst>
          </p:cNvPr>
          <p:cNvGrpSpPr/>
          <p:nvPr/>
        </p:nvGrpSpPr>
        <p:grpSpPr>
          <a:xfrm>
            <a:off x="217767" y="2351736"/>
            <a:ext cx="1268114" cy="2532506"/>
            <a:chOff x="791965" y="2375154"/>
            <a:chExt cx="1268114" cy="2532506"/>
          </a:xfrm>
        </p:grpSpPr>
        <p:sp>
          <p:nvSpPr>
            <p:cNvPr id="4" name="Freeform: Shape 3">
              <a:extLst>
                <a:ext uri="{FF2B5EF4-FFF2-40B4-BE49-F238E27FC236}">
                  <a16:creationId xmlns:a16="http://schemas.microsoft.com/office/drawing/2014/main" id="{0F59670B-1436-441A-007A-8AA9764E14A2}"/>
                </a:ext>
              </a:extLst>
            </p:cNvPr>
            <p:cNvSpPr/>
            <p:nvPr/>
          </p:nvSpPr>
          <p:spPr>
            <a:xfrm>
              <a:off x="791965" y="2375154"/>
              <a:ext cx="1268114" cy="2532506"/>
            </a:xfrm>
            <a:custGeom>
              <a:avLst/>
              <a:gdLst>
                <a:gd name="connsiteX0" fmla="*/ 0 w 1268114"/>
                <a:gd name="connsiteY0" fmla="*/ 126811 h 2532506"/>
                <a:gd name="connsiteX1" fmla="*/ 126811 w 1268114"/>
                <a:gd name="connsiteY1" fmla="*/ 0 h 2532506"/>
                <a:gd name="connsiteX2" fmla="*/ 1141303 w 1268114"/>
                <a:gd name="connsiteY2" fmla="*/ 0 h 2532506"/>
                <a:gd name="connsiteX3" fmla="*/ 1268114 w 1268114"/>
                <a:gd name="connsiteY3" fmla="*/ 126811 h 2532506"/>
                <a:gd name="connsiteX4" fmla="*/ 1268114 w 1268114"/>
                <a:gd name="connsiteY4" fmla="*/ 2405695 h 2532506"/>
                <a:gd name="connsiteX5" fmla="*/ 1141303 w 1268114"/>
                <a:gd name="connsiteY5" fmla="*/ 2532506 h 2532506"/>
                <a:gd name="connsiteX6" fmla="*/ 126811 w 1268114"/>
                <a:gd name="connsiteY6" fmla="*/ 2532506 h 2532506"/>
                <a:gd name="connsiteX7" fmla="*/ 0 w 1268114"/>
                <a:gd name="connsiteY7" fmla="*/ 2405695 h 2532506"/>
                <a:gd name="connsiteX8" fmla="*/ 0 w 1268114"/>
                <a:gd name="connsiteY8" fmla="*/ 126811 h 253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8114" h="2532506">
                  <a:moveTo>
                    <a:pt x="0" y="126811"/>
                  </a:moveTo>
                  <a:cubicBezTo>
                    <a:pt x="0" y="56775"/>
                    <a:pt x="56775" y="0"/>
                    <a:pt x="126811" y="0"/>
                  </a:cubicBezTo>
                  <a:lnTo>
                    <a:pt x="1141303" y="0"/>
                  </a:lnTo>
                  <a:cubicBezTo>
                    <a:pt x="1211339" y="0"/>
                    <a:pt x="1268114" y="56775"/>
                    <a:pt x="1268114" y="126811"/>
                  </a:cubicBezTo>
                  <a:lnTo>
                    <a:pt x="1268114" y="2405695"/>
                  </a:lnTo>
                  <a:cubicBezTo>
                    <a:pt x="1268114" y="2475731"/>
                    <a:pt x="1211339" y="2532506"/>
                    <a:pt x="1141303" y="2532506"/>
                  </a:cubicBezTo>
                  <a:lnTo>
                    <a:pt x="126811" y="2532506"/>
                  </a:lnTo>
                  <a:cubicBezTo>
                    <a:pt x="56775" y="2532506"/>
                    <a:pt x="0" y="2475731"/>
                    <a:pt x="0" y="2405695"/>
                  </a:cubicBezTo>
                  <a:lnTo>
                    <a:pt x="0" y="126811"/>
                  </a:lnTo>
                  <a:close/>
                </a:path>
              </a:pathLst>
            </a:custGeom>
            <a:solidFill>
              <a:schemeClr val="bg1">
                <a:lumMod val="50000"/>
              </a:schemeClr>
            </a:solidFill>
            <a:ln>
              <a:solidFill>
                <a:schemeClr val="bg2"/>
              </a:solidFill>
            </a:ln>
          </p:spPr>
          <p:style>
            <a:lnRef idx="3">
              <a:schemeClr val="lt2">
                <a:hueOff val="0"/>
                <a:satOff val="0"/>
                <a:lumOff val="0"/>
                <a:alphaOff val="0"/>
              </a:schemeClr>
            </a:lnRef>
            <a:fillRef idx="1">
              <a:schemeClr val="dk2">
                <a:hueOff val="0"/>
                <a:satOff val="0"/>
                <a:lumOff val="0"/>
                <a:alphaOff val="0"/>
              </a:schemeClr>
            </a:fillRef>
            <a:effectRef idx="1">
              <a:schemeClr val="dk2">
                <a:hueOff val="0"/>
                <a:satOff val="0"/>
                <a:lumOff val="0"/>
                <a:alphaOff val="0"/>
              </a:schemeClr>
            </a:effectRef>
            <a:fontRef idx="minor">
              <a:schemeClr val="lt1"/>
            </a:fontRef>
          </p:style>
          <p:txBody>
            <a:bodyPr spcFirstLastPara="0" vert="horz" wrap="square" lIns="99568" tIns="1112570" rIns="99568" bIns="606070" numCol="1" spcCol="1270" anchor="ctr" anchorCtr="0">
              <a:noAutofit/>
            </a:bodyPr>
            <a:lstStyle/>
            <a:p>
              <a:pPr marL="0" lvl="0" indent="0" algn="ctr" defTabSz="622300">
                <a:lnSpc>
                  <a:spcPct val="90000"/>
                </a:lnSpc>
                <a:spcBef>
                  <a:spcPct val="0"/>
                </a:spcBef>
                <a:spcAft>
                  <a:spcPct val="35000"/>
                </a:spcAft>
                <a:buNone/>
              </a:pPr>
              <a:r>
                <a:rPr lang="ar-KW" sz="1400" kern="1200" dirty="0"/>
                <a:t>حلول المدفوعات </a:t>
              </a:r>
              <a:r>
                <a:rPr lang="en-US" sz="1400" kern="1200" dirty="0"/>
                <a:t>Payment Solutions</a:t>
              </a:r>
            </a:p>
          </p:txBody>
        </p:sp>
        <p:sp>
          <p:nvSpPr>
            <p:cNvPr id="6" name="Oval 5" descr="Transfer1 with solid fill">
              <a:extLst>
                <a:ext uri="{FF2B5EF4-FFF2-40B4-BE49-F238E27FC236}">
                  <a16:creationId xmlns:a16="http://schemas.microsoft.com/office/drawing/2014/main" id="{60782249-28BD-F4AB-D912-C41698BC7229}"/>
                </a:ext>
              </a:extLst>
            </p:cNvPr>
            <p:cNvSpPr/>
            <p:nvPr/>
          </p:nvSpPr>
          <p:spPr>
            <a:xfrm>
              <a:off x="1004360" y="2527104"/>
              <a:ext cx="843324" cy="843324"/>
            </a:xfrm>
            <a:prstGeom prst="ellipse">
              <a:avLst/>
            </a:prstGeom>
            <a:blipFill dpi="0"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l="15480" t="18576" r="15480" b="18576"/>
              </a:stretch>
            </a:blipFill>
            <a:ln>
              <a:solidFill>
                <a:schemeClr val="bg2"/>
              </a:solidFill>
            </a:ln>
          </p:spPr>
          <p:style>
            <a:lnRef idx="3">
              <a:schemeClr val="lt2">
                <a:hueOff val="0"/>
                <a:satOff val="0"/>
                <a:lumOff val="0"/>
                <a:alphaOff val="0"/>
              </a:schemeClr>
            </a:lnRef>
            <a:fillRef idx="1">
              <a:scrgbClr r="0" g="0" b="0"/>
            </a:fillRef>
            <a:effectRef idx="1">
              <a:schemeClr val="dk2">
                <a:tint val="50000"/>
                <a:hueOff val="0"/>
                <a:satOff val="0"/>
                <a:lumOff val="0"/>
                <a:alphaOff val="0"/>
              </a:schemeClr>
            </a:effectRef>
            <a:fontRef idx="minor">
              <a:schemeClr val="lt2">
                <a:hueOff val="0"/>
                <a:satOff val="0"/>
                <a:lumOff val="0"/>
                <a:alphaOff val="0"/>
              </a:schemeClr>
            </a:fontRef>
          </p:style>
          <p:txBody>
            <a:bodyPr/>
            <a:lstStyle/>
            <a:p>
              <a:endParaRPr lang="en-US" dirty="0"/>
            </a:p>
          </p:txBody>
        </p:sp>
      </p:grpSp>
      <p:grpSp>
        <p:nvGrpSpPr>
          <p:cNvPr id="26" name="Group 25">
            <a:extLst>
              <a:ext uri="{FF2B5EF4-FFF2-40B4-BE49-F238E27FC236}">
                <a16:creationId xmlns:a16="http://schemas.microsoft.com/office/drawing/2014/main" id="{418C1EBC-A82A-C634-6A83-10606D0B3CB2}"/>
              </a:ext>
            </a:extLst>
          </p:cNvPr>
          <p:cNvGrpSpPr/>
          <p:nvPr/>
        </p:nvGrpSpPr>
        <p:grpSpPr>
          <a:xfrm>
            <a:off x="1698274" y="2351736"/>
            <a:ext cx="1268114" cy="2532506"/>
            <a:chOff x="2098123" y="2375154"/>
            <a:chExt cx="1268114" cy="2532506"/>
          </a:xfrm>
        </p:grpSpPr>
        <p:sp>
          <p:nvSpPr>
            <p:cNvPr id="7" name="Freeform: Shape 6">
              <a:extLst>
                <a:ext uri="{FF2B5EF4-FFF2-40B4-BE49-F238E27FC236}">
                  <a16:creationId xmlns:a16="http://schemas.microsoft.com/office/drawing/2014/main" id="{A0E874D3-ED8D-EC51-33CA-C1A614269F73}"/>
                </a:ext>
              </a:extLst>
            </p:cNvPr>
            <p:cNvSpPr/>
            <p:nvPr/>
          </p:nvSpPr>
          <p:spPr>
            <a:xfrm>
              <a:off x="2098123" y="2375154"/>
              <a:ext cx="1268114" cy="2532506"/>
            </a:xfrm>
            <a:custGeom>
              <a:avLst/>
              <a:gdLst>
                <a:gd name="connsiteX0" fmla="*/ 0 w 1268114"/>
                <a:gd name="connsiteY0" fmla="*/ 126811 h 2532506"/>
                <a:gd name="connsiteX1" fmla="*/ 126811 w 1268114"/>
                <a:gd name="connsiteY1" fmla="*/ 0 h 2532506"/>
                <a:gd name="connsiteX2" fmla="*/ 1141303 w 1268114"/>
                <a:gd name="connsiteY2" fmla="*/ 0 h 2532506"/>
                <a:gd name="connsiteX3" fmla="*/ 1268114 w 1268114"/>
                <a:gd name="connsiteY3" fmla="*/ 126811 h 2532506"/>
                <a:gd name="connsiteX4" fmla="*/ 1268114 w 1268114"/>
                <a:gd name="connsiteY4" fmla="*/ 2405695 h 2532506"/>
                <a:gd name="connsiteX5" fmla="*/ 1141303 w 1268114"/>
                <a:gd name="connsiteY5" fmla="*/ 2532506 h 2532506"/>
                <a:gd name="connsiteX6" fmla="*/ 126811 w 1268114"/>
                <a:gd name="connsiteY6" fmla="*/ 2532506 h 2532506"/>
                <a:gd name="connsiteX7" fmla="*/ 0 w 1268114"/>
                <a:gd name="connsiteY7" fmla="*/ 2405695 h 2532506"/>
                <a:gd name="connsiteX8" fmla="*/ 0 w 1268114"/>
                <a:gd name="connsiteY8" fmla="*/ 126811 h 253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8114" h="2532506">
                  <a:moveTo>
                    <a:pt x="0" y="126811"/>
                  </a:moveTo>
                  <a:cubicBezTo>
                    <a:pt x="0" y="56775"/>
                    <a:pt x="56775" y="0"/>
                    <a:pt x="126811" y="0"/>
                  </a:cubicBezTo>
                  <a:lnTo>
                    <a:pt x="1141303" y="0"/>
                  </a:lnTo>
                  <a:cubicBezTo>
                    <a:pt x="1211339" y="0"/>
                    <a:pt x="1268114" y="56775"/>
                    <a:pt x="1268114" y="126811"/>
                  </a:cubicBezTo>
                  <a:lnTo>
                    <a:pt x="1268114" y="2405695"/>
                  </a:lnTo>
                  <a:cubicBezTo>
                    <a:pt x="1268114" y="2475731"/>
                    <a:pt x="1211339" y="2532506"/>
                    <a:pt x="1141303" y="2532506"/>
                  </a:cubicBezTo>
                  <a:lnTo>
                    <a:pt x="126811" y="2532506"/>
                  </a:lnTo>
                  <a:cubicBezTo>
                    <a:pt x="56775" y="2532506"/>
                    <a:pt x="0" y="2475731"/>
                    <a:pt x="0" y="2405695"/>
                  </a:cubicBezTo>
                  <a:lnTo>
                    <a:pt x="0" y="126811"/>
                  </a:lnTo>
                  <a:close/>
                </a:path>
              </a:pathLst>
            </a:custGeom>
            <a:solidFill>
              <a:schemeClr val="bg1">
                <a:lumMod val="50000"/>
              </a:schemeClr>
            </a:solidFill>
            <a:ln>
              <a:solidFill>
                <a:schemeClr val="bg2"/>
              </a:solidFill>
            </a:ln>
          </p:spPr>
          <p:style>
            <a:lnRef idx="3">
              <a:schemeClr val="lt2">
                <a:hueOff val="0"/>
                <a:satOff val="0"/>
                <a:lumOff val="0"/>
                <a:alphaOff val="0"/>
              </a:schemeClr>
            </a:lnRef>
            <a:fillRef idx="1">
              <a:schemeClr val="dk2">
                <a:hueOff val="0"/>
                <a:satOff val="0"/>
                <a:lumOff val="0"/>
                <a:alphaOff val="0"/>
              </a:schemeClr>
            </a:fillRef>
            <a:effectRef idx="1">
              <a:schemeClr val="dk2">
                <a:hueOff val="0"/>
                <a:satOff val="0"/>
                <a:lumOff val="0"/>
                <a:alphaOff val="0"/>
              </a:schemeClr>
            </a:effectRef>
            <a:fontRef idx="minor">
              <a:schemeClr val="lt1"/>
            </a:fontRef>
          </p:style>
          <p:txBody>
            <a:bodyPr spcFirstLastPara="0" vert="horz" wrap="square" lIns="99568" tIns="1112570" rIns="99568" bIns="606070" numCol="1" spcCol="1270" anchor="ctr" anchorCtr="0">
              <a:noAutofit/>
            </a:bodyPr>
            <a:lstStyle/>
            <a:p>
              <a:pPr marL="0" lvl="0" indent="0" algn="ctr" defTabSz="622300">
                <a:lnSpc>
                  <a:spcPct val="90000"/>
                </a:lnSpc>
                <a:spcBef>
                  <a:spcPct val="0"/>
                </a:spcBef>
                <a:spcAft>
                  <a:spcPct val="35000"/>
                </a:spcAft>
                <a:buNone/>
              </a:pPr>
              <a:r>
                <a:rPr lang="ar-KW" sz="1400" kern="1200" dirty="0"/>
                <a:t>البنوك الرقمية </a:t>
              </a:r>
              <a:r>
                <a:rPr lang="en-US" sz="1400" kern="1200" dirty="0"/>
                <a:t>Digital Banks</a:t>
              </a:r>
            </a:p>
          </p:txBody>
        </p:sp>
        <p:sp>
          <p:nvSpPr>
            <p:cNvPr id="8" name="Oval 7" descr="Remote learning science with solid fill">
              <a:extLst>
                <a:ext uri="{FF2B5EF4-FFF2-40B4-BE49-F238E27FC236}">
                  <a16:creationId xmlns:a16="http://schemas.microsoft.com/office/drawing/2014/main" id="{62FE3176-B9DE-199D-F0B4-741374D1D703}"/>
                </a:ext>
              </a:extLst>
            </p:cNvPr>
            <p:cNvSpPr/>
            <p:nvPr/>
          </p:nvSpPr>
          <p:spPr>
            <a:xfrm>
              <a:off x="2310518" y="2527104"/>
              <a:ext cx="843324" cy="843324"/>
            </a:xfrm>
            <a:prstGeom prst="ellipse">
              <a:avLst/>
            </a:prstGeom>
            <a:blipFill dpi="0"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l="15480" t="18576" r="15480" b="18576"/>
              </a:stretch>
            </a:blipFill>
            <a:ln>
              <a:solidFill>
                <a:schemeClr val="bg2"/>
              </a:solidFill>
            </a:ln>
          </p:spPr>
          <p:style>
            <a:lnRef idx="3">
              <a:schemeClr val="lt2">
                <a:hueOff val="0"/>
                <a:satOff val="0"/>
                <a:lumOff val="0"/>
                <a:alphaOff val="0"/>
              </a:schemeClr>
            </a:lnRef>
            <a:fillRef idx="1">
              <a:scrgbClr r="0" g="0" b="0"/>
            </a:fillRef>
            <a:effectRef idx="1">
              <a:schemeClr val="dk2">
                <a:tint val="50000"/>
                <a:hueOff val="0"/>
                <a:satOff val="0"/>
                <a:lumOff val="0"/>
                <a:alphaOff val="0"/>
              </a:schemeClr>
            </a:effectRef>
            <a:fontRef idx="minor">
              <a:schemeClr val="lt2">
                <a:hueOff val="0"/>
                <a:satOff val="0"/>
                <a:lumOff val="0"/>
                <a:alphaOff val="0"/>
              </a:schemeClr>
            </a:fontRef>
          </p:style>
          <p:txBody>
            <a:bodyPr/>
            <a:lstStyle/>
            <a:p>
              <a:endParaRPr lang="en-US"/>
            </a:p>
          </p:txBody>
        </p:sp>
      </p:grpSp>
      <p:grpSp>
        <p:nvGrpSpPr>
          <p:cNvPr id="27" name="Group 26">
            <a:extLst>
              <a:ext uri="{FF2B5EF4-FFF2-40B4-BE49-F238E27FC236}">
                <a16:creationId xmlns:a16="http://schemas.microsoft.com/office/drawing/2014/main" id="{0FA3549D-8374-C315-04CB-8875F6C6879D}"/>
              </a:ext>
            </a:extLst>
          </p:cNvPr>
          <p:cNvGrpSpPr/>
          <p:nvPr/>
        </p:nvGrpSpPr>
        <p:grpSpPr>
          <a:xfrm>
            <a:off x="3132377" y="2351736"/>
            <a:ext cx="1268114" cy="2532506"/>
            <a:chOff x="3404281" y="2375154"/>
            <a:chExt cx="1268114" cy="2532506"/>
          </a:xfrm>
        </p:grpSpPr>
        <p:sp>
          <p:nvSpPr>
            <p:cNvPr id="9" name="Freeform: Shape 8">
              <a:extLst>
                <a:ext uri="{FF2B5EF4-FFF2-40B4-BE49-F238E27FC236}">
                  <a16:creationId xmlns:a16="http://schemas.microsoft.com/office/drawing/2014/main" id="{0C45BCDC-E5C5-9FED-591A-D5DFE6134719}"/>
                </a:ext>
              </a:extLst>
            </p:cNvPr>
            <p:cNvSpPr/>
            <p:nvPr/>
          </p:nvSpPr>
          <p:spPr>
            <a:xfrm>
              <a:off x="3404281" y="2375154"/>
              <a:ext cx="1268114" cy="2532506"/>
            </a:xfrm>
            <a:custGeom>
              <a:avLst/>
              <a:gdLst>
                <a:gd name="connsiteX0" fmla="*/ 0 w 1268114"/>
                <a:gd name="connsiteY0" fmla="*/ 126811 h 2532506"/>
                <a:gd name="connsiteX1" fmla="*/ 126811 w 1268114"/>
                <a:gd name="connsiteY1" fmla="*/ 0 h 2532506"/>
                <a:gd name="connsiteX2" fmla="*/ 1141303 w 1268114"/>
                <a:gd name="connsiteY2" fmla="*/ 0 h 2532506"/>
                <a:gd name="connsiteX3" fmla="*/ 1268114 w 1268114"/>
                <a:gd name="connsiteY3" fmla="*/ 126811 h 2532506"/>
                <a:gd name="connsiteX4" fmla="*/ 1268114 w 1268114"/>
                <a:gd name="connsiteY4" fmla="*/ 2405695 h 2532506"/>
                <a:gd name="connsiteX5" fmla="*/ 1141303 w 1268114"/>
                <a:gd name="connsiteY5" fmla="*/ 2532506 h 2532506"/>
                <a:gd name="connsiteX6" fmla="*/ 126811 w 1268114"/>
                <a:gd name="connsiteY6" fmla="*/ 2532506 h 2532506"/>
                <a:gd name="connsiteX7" fmla="*/ 0 w 1268114"/>
                <a:gd name="connsiteY7" fmla="*/ 2405695 h 2532506"/>
                <a:gd name="connsiteX8" fmla="*/ 0 w 1268114"/>
                <a:gd name="connsiteY8" fmla="*/ 126811 h 253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8114" h="2532506">
                  <a:moveTo>
                    <a:pt x="0" y="126811"/>
                  </a:moveTo>
                  <a:cubicBezTo>
                    <a:pt x="0" y="56775"/>
                    <a:pt x="56775" y="0"/>
                    <a:pt x="126811" y="0"/>
                  </a:cubicBezTo>
                  <a:lnTo>
                    <a:pt x="1141303" y="0"/>
                  </a:lnTo>
                  <a:cubicBezTo>
                    <a:pt x="1211339" y="0"/>
                    <a:pt x="1268114" y="56775"/>
                    <a:pt x="1268114" y="126811"/>
                  </a:cubicBezTo>
                  <a:lnTo>
                    <a:pt x="1268114" y="2405695"/>
                  </a:lnTo>
                  <a:cubicBezTo>
                    <a:pt x="1268114" y="2475731"/>
                    <a:pt x="1211339" y="2532506"/>
                    <a:pt x="1141303" y="2532506"/>
                  </a:cubicBezTo>
                  <a:lnTo>
                    <a:pt x="126811" y="2532506"/>
                  </a:lnTo>
                  <a:cubicBezTo>
                    <a:pt x="56775" y="2532506"/>
                    <a:pt x="0" y="2475731"/>
                    <a:pt x="0" y="2405695"/>
                  </a:cubicBezTo>
                  <a:lnTo>
                    <a:pt x="0" y="126811"/>
                  </a:lnTo>
                  <a:close/>
                </a:path>
              </a:pathLst>
            </a:custGeom>
            <a:solidFill>
              <a:srgbClr val="AD8100"/>
            </a:solidFill>
            <a:ln>
              <a:solidFill>
                <a:schemeClr val="bg2"/>
              </a:solidFill>
            </a:ln>
          </p:spPr>
          <p:style>
            <a:lnRef idx="3">
              <a:schemeClr val="lt2">
                <a:hueOff val="0"/>
                <a:satOff val="0"/>
                <a:lumOff val="0"/>
                <a:alphaOff val="0"/>
              </a:schemeClr>
            </a:lnRef>
            <a:fillRef idx="1">
              <a:schemeClr val="dk2">
                <a:hueOff val="0"/>
                <a:satOff val="0"/>
                <a:lumOff val="0"/>
                <a:alphaOff val="0"/>
              </a:schemeClr>
            </a:fillRef>
            <a:effectRef idx="1">
              <a:schemeClr val="dk2">
                <a:hueOff val="0"/>
                <a:satOff val="0"/>
                <a:lumOff val="0"/>
                <a:alphaOff val="0"/>
              </a:schemeClr>
            </a:effectRef>
            <a:fontRef idx="minor">
              <a:schemeClr val="lt1"/>
            </a:fontRef>
          </p:style>
          <p:txBody>
            <a:bodyPr spcFirstLastPara="0" vert="horz" wrap="square" lIns="99568" tIns="1112570" rIns="99568" bIns="606070" numCol="1" spcCol="1270" anchor="ctr" anchorCtr="0">
              <a:noAutofit/>
            </a:bodyPr>
            <a:lstStyle/>
            <a:p>
              <a:pPr marL="0" lvl="0" indent="0" algn="ctr" defTabSz="622300">
                <a:lnSpc>
                  <a:spcPct val="90000"/>
                </a:lnSpc>
                <a:spcBef>
                  <a:spcPct val="0"/>
                </a:spcBef>
                <a:spcAft>
                  <a:spcPct val="35000"/>
                </a:spcAft>
                <a:buNone/>
              </a:pPr>
              <a:r>
                <a:rPr lang="ar-KW" sz="1400" kern="1200" dirty="0"/>
                <a:t>إدارة الثروة التقنية </a:t>
              </a:r>
              <a:r>
                <a:rPr lang="en-US" sz="1400" kern="1200" dirty="0" err="1"/>
                <a:t>Wealthtech</a:t>
              </a:r>
              <a:endParaRPr lang="en-US" sz="1400" kern="1200" dirty="0"/>
            </a:p>
          </p:txBody>
        </p:sp>
        <p:sp>
          <p:nvSpPr>
            <p:cNvPr id="10" name="Oval 9" descr="Treasure chest with solid fill">
              <a:extLst>
                <a:ext uri="{FF2B5EF4-FFF2-40B4-BE49-F238E27FC236}">
                  <a16:creationId xmlns:a16="http://schemas.microsoft.com/office/drawing/2014/main" id="{FE63E219-DF8A-00D9-67F0-868BDE2E4934}"/>
                </a:ext>
              </a:extLst>
            </p:cNvPr>
            <p:cNvSpPr/>
            <p:nvPr/>
          </p:nvSpPr>
          <p:spPr>
            <a:xfrm>
              <a:off x="3616675" y="2527104"/>
              <a:ext cx="843324" cy="843324"/>
            </a:xfrm>
            <a:prstGeom prst="ellipse">
              <a:avLst/>
            </a:prstGeom>
            <a:blipFill dpi="0"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l="562" t="12500" r="562" b="12500"/>
              </a:stretch>
            </a:blipFill>
            <a:ln>
              <a:solidFill>
                <a:schemeClr val="bg2"/>
              </a:solidFill>
            </a:ln>
          </p:spPr>
          <p:style>
            <a:lnRef idx="3">
              <a:schemeClr val="lt2">
                <a:hueOff val="0"/>
                <a:satOff val="0"/>
                <a:lumOff val="0"/>
                <a:alphaOff val="0"/>
              </a:schemeClr>
            </a:lnRef>
            <a:fillRef idx="1">
              <a:scrgbClr r="0" g="0" b="0"/>
            </a:fillRef>
            <a:effectRef idx="1">
              <a:schemeClr val="dk2">
                <a:tint val="50000"/>
                <a:hueOff val="0"/>
                <a:satOff val="0"/>
                <a:lumOff val="0"/>
                <a:alphaOff val="0"/>
              </a:schemeClr>
            </a:effectRef>
            <a:fontRef idx="minor">
              <a:schemeClr val="lt2">
                <a:hueOff val="0"/>
                <a:satOff val="0"/>
                <a:lumOff val="0"/>
                <a:alphaOff val="0"/>
              </a:schemeClr>
            </a:fontRef>
          </p:style>
          <p:txBody>
            <a:bodyPr/>
            <a:lstStyle/>
            <a:p>
              <a:endParaRPr lang="en-US"/>
            </a:p>
          </p:txBody>
        </p:sp>
      </p:grpSp>
      <p:grpSp>
        <p:nvGrpSpPr>
          <p:cNvPr id="32" name="Group 31">
            <a:extLst>
              <a:ext uri="{FF2B5EF4-FFF2-40B4-BE49-F238E27FC236}">
                <a16:creationId xmlns:a16="http://schemas.microsoft.com/office/drawing/2014/main" id="{DFD8A327-1691-36FF-82B2-C0280F770184}"/>
              </a:ext>
            </a:extLst>
          </p:cNvPr>
          <p:cNvGrpSpPr/>
          <p:nvPr/>
        </p:nvGrpSpPr>
        <p:grpSpPr>
          <a:xfrm>
            <a:off x="4612885" y="2351736"/>
            <a:ext cx="1268114" cy="2532506"/>
            <a:chOff x="4710438" y="2375154"/>
            <a:chExt cx="1268114" cy="2532506"/>
          </a:xfrm>
        </p:grpSpPr>
        <p:sp>
          <p:nvSpPr>
            <p:cNvPr id="12" name="Freeform: Shape 11">
              <a:extLst>
                <a:ext uri="{FF2B5EF4-FFF2-40B4-BE49-F238E27FC236}">
                  <a16:creationId xmlns:a16="http://schemas.microsoft.com/office/drawing/2014/main" id="{0EEF3334-ACAF-94DF-DDD4-9BC91C1094EE}"/>
                </a:ext>
              </a:extLst>
            </p:cNvPr>
            <p:cNvSpPr/>
            <p:nvPr/>
          </p:nvSpPr>
          <p:spPr>
            <a:xfrm>
              <a:off x="4710438" y="2375154"/>
              <a:ext cx="1268114" cy="2532506"/>
            </a:xfrm>
            <a:custGeom>
              <a:avLst/>
              <a:gdLst>
                <a:gd name="connsiteX0" fmla="*/ 0 w 1268114"/>
                <a:gd name="connsiteY0" fmla="*/ 126811 h 2532506"/>
                <a:gd name="connsiteX1" fmla="*/ 126811 w 1268114"/>
                <a:gd name="connsiteY1" fmla="*/ 0 h 2532506"/>
                <a:gd name="connsiteX2" fmla="*/ 1141303 w 1268114"/>
                <a:gd name="connsiteY2" fmla="*/ 0 h 2532506"/>
                <a:gd name="connsiteX3" fmla="*/ 1268114 w 1268114"/>
                <a:gd name="connsiteY3" fmla="*/ 126811 h 2532506"/>
                <a:gd name="connsiteX4" fmla="*/ 1268114 w 1268114"/>
                <a:gd name="connsiteY4" fmla="*/ 2405695 h 2532506"/>
                <a:gd name="connsiteX5" fmla="*/ 1141303 w 1268114"/>
                <a:gd name="connsiteY5" fmla="*/ 2532506 h 2532506"/>
                <a:gd name="connsiteX6" fmla="*/ 126811 w 1268114"/>
                <a:gd name="connsiteY6" fmla="*/ 2532506 h 2532506"/>
                <a:gd name="connsiteX7" fmla="*/ 0 w 1268114"/>
                <a:gd name="connsiteY7" fmla="*/ 2405695 h 2532506"/>
                <a:gd name="connsiteX8" fmla="*/ 0 w 1268114"/>
                <a:gd name="connsiteY8" fmla="*/ 126811 h 253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8114" h="2532506">
                  <a:moveTo>
                    <a:pt x="0" y="126811"/>
                  </a:moveTo>
                  <a:cubicBezTo>
                    <a:pt x="0" y="56775"/>
                    <a:pt x="56775" y="0"/>
                    <a:pt x="126811" y="0"/>
                  </a:cubicBezTo>
                  <a:lnTo>
                    <a:pt x="1141303" y="0"/>
                  </a:lnTo>
                  <a:cubicBezTo>
                    <a:pt x="1211339" y="0"/>
                    <a:pt x="1268114" y="56775"/>
                    <a:pt x="1268114" y="126811"/>
                  </a:cubicBezTo>
                  <a:lnTo>
                    <a:pt x="1268114" y="2405695"/>
                  </a:lnTo>
                  <a:cubicBezTo>
                    <a:pt x="1268114" y="2475731"/>
                    <a:pt x="1211339" y="2532506"/>
                    <a:pt x="1141303" y="2532506"/>
                  </a:cubicBezTo>
                  <a:lnTo>
                    <a:pt x="126811" y="2532506"/>
                  </a:lnTo>
                  <a:cubicBezTo>
                    <a:pt x="56775" y="2532506"/>
                    <a:pt x="0" y="2475731"/>
                    <a:pt x="0" y="2405695"/>
                  </a:cubicBezTo>
                  <a:lnTo>
                    <a:pt x="0" y="126811"/>
                  </a:lnTo>
                  <a:close/>
                </a:path>
              </a:pathLst>
            </a:custGeom>
            <a:solidFill>
              <a:schemeClr val="bg1">
                <a:lumMod val="50000"/>
              </a:schemeClr>
            </a:solidFill>
            <a:ln>
              <a:solidFill>
                <a:schemeClr val="bg2"/>
              </a:solidFill>
            </a:ln>
          </p:spPr>
          <p:style>
            <a:lnRef idx="3">
              <a:scrgbClr r="0" g="0" b="0"/>
            </a:lnRef>
            <a:fillRef idx="1">
              <a:schemeClr val="dk2">
                <a:hueOff val="0"/>
                <a:satOff val="0"/>
                <a:lumOff val="0"/>
                <a:alphaOff val="0"/>
              </a:schemeClr>
            </a:fillRef>
            <a:effectRef idx="1">
              <a:schemeClr val="dk2">
                <a:hueOff val="0"/>
                <a:satOff val="0"/>
                <a:lumOff val="0"/>
                <a:alphaOff val="0"/>
              </a:schemeClr>
            </a:effectRef>
            <a:fontRef idx="minor">
              <a:schemeClr val="lt1"/>
            </a:fontRef>
          </p:style>
          <p:txBody>
            <a:bodyPr spcFirstLastPara="0" vert="horz" wrap="square" lIns="99568" tIns="1112570" rIns="99568" bIns="606070" numCol="1" spcCol="1270" anchor="ctr" anchorCtr="0">
              <a:noAutofit/>
            </a:bodyPr>
            <a:lstStyle/>
            <a:p>
              <a:pPr marL="0" lvl="0" indent="0" algn="ctr" defTabSz="622300">
                <a:lnSpc>
                  <a:spcPct val="90000"/>
                </a:lnSpc>
                <a:spcBef>
                  <a:spcPct val="0"/>
                </a:spcBef>
                <a:spcAft>
                  <a:spcPct val="35000"/>
                </a:spcAft>
                <a:buNone/>
              </a:pPr>
              <a:r>
                <a:rPr lang="ar-KW" sz="1400" kern="1200" dirty="0"/>
                <a:t>حلول التأمين التقنية</a:t>
              </a:r>
              <a:br>
                <a:rPr lang="en-US" sz="1400" kern="1200" dirty="0"/>
              </a:br>
              <a:r>
                <a:rPr lang="ar-KW" sz="1400" kern="1200" dirty="0"/>
                <a:t> </a:t>
              </a:r>
              <a:r>
                <a:rPr lang="en-US" sz="1400" kern="1200" dirty="0" err="1"/>
                <a:t>Insutech</a:t>
              </a:r>
              <a:endParaRPr lang="en-US" sz="1400" kern="1200" dirty="0"/>
            </a:p>
          </p:txBody>
        </p:sp>
        <p:sp>
          <p:nvSpPr>
            <p:cNvPr id="13" name="Oval 12" descr="Shield Tick with solid fill">
              <a:extLst>
                <a:ext uri="{FF2B5EF4-FFF2-40B4-BE49-F238E27FC236}">
                  <a16:creationId xmlns:a16="http://schemas.microsoft.com/office/drawing/2014/main" id="{501DEF0E-5BA2-5738-72DB-1E45A2D27906}"/>
                </a:ext>
              </a:extLst>
            </p:cNvPr>
            <p:cNvSpPr/>
            <p:nvPr/>
          </p:nvSpPr>
          <p:spPr>
            <a:xfrm>
              <a:off x="4922833" y="2527104"/>
              <a:ext cx="843324" cy="843324"/>
            </a:xfrm>
            <a:prstGeom prst="ellipse">
              <a:avLst/>
            </a:prstGeom>
            <a:blipFill dpi="0" rotWithShape="1">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l="15480" t="18576" r="15480" b="18576"/>
              </a:stretch>
            </a:blipFill>
            <a:ln>
              <a:solidFill>
                <a:schemeClr val="bg2"/>
              </a:solidFill>
            </a:ln>
          </p:spPr>
          <p:style>
            <a:lnRef idx="3">
              <a:schemeClr val="lt2">
                <a:hueOff val="0"/>
                <a:satOff val="0"/>
                <a:lumOff val="0"/>
                <a:alphaOff val="0"/>
              </a:schemeClr>
            </a:lnRef>
            <a:fillRef idx="1">
              <a:scrgbClr r="0" g="0" b="0"/>
            </a:fillRef>
            <a:effectRef idx="1">
              <a:schemeClr val="dk2">
                <a:tint val="50000"/>
                <a:hueOff val="0"/>
                <a:satOff val="0"/>
                <a:lumOff val="0"/>
                <a:alphaOff val="0"/>
              </a:schemeClr>
            </a:effectRef>
            <a:fontRef idx="minor">
              <a:schemeClr val="lt2">
                <a:hueOff val="0"/>
                <a:satOff val="0"/>
                <a:lumOff val="0"/>
                <a:alphaOff val="0"/>
              </a:schemeClr>
            </a:fontRef>
          </p:style>
          <p:txBody>
            <a:bodyPr/>
            <a:lstStyle/>
            <a:p>
              <a:endParaRPr lang="en-US"/>
            </a:p>
          </p:txBody>
        </p:sp>
      </p:grpSp>
      <p:grpSp>
        <p:nvGrpSpPr>
          <p:cNvPr id="31" name="Group 30">
            <a:extLst>
              <a:ext uri="{FF2B5EF4-FFF2-40B4-BE49-F238E27FC236}">
                <a16:creationId xmlns:a16="http://schemas.microsoft.com/office/drawing/2014/main" id="{81AB2ADA-05F5-90BE-7A7D-2D3E467FF4D8}"/>
              </a:ext>
            </a:extLst>
          </p:cNvPr>
          <p:cNvGrpSpPr/>
          <p:nvPr/>
        </p:nvGrpSpPr>
        <p:grpSpPr>
          <a:xfrm>
            <a:off x="6067744" y="2351736"/>
            <a:ext cx="1268114" cy="2532506"/>
            <a:chOff x="6016596" y="2375154"/>
            <a:chExt cx="1268114" cy="2532506"/>
          </a:xfrm>
        </p:grpSpPr>
        <p:sp>
          <p:nvSpPr>
            <p:cNvPr id="14" name="Freeform: Shape 13">
              <a:extLst>
                <a:ext uri="{FF2B5EF4-FFF2-40B4-BE49-F238E27FC236}">
                  <a16:creationId xmlns:a16="http://schemas.microsoft.com/office/drawing/2014/main" id="{932983E1-5445-D04E-A11C-F77A04334DCF}"/>
                </a:ext>
              </a:extLst>
            </p:cNvPr>
            <p:cNvSpPr/>
            <p:nvPr/>
          </p:nvSpPr>
          <p:spPr>
            <a:xfrm>
              <a:off x="6016596" y="2375154"/>
              <a:ext cx="1268114" cy="2532506"/>
            </a:xfrm>
            <a:custGeom>
              <a:avLst/>
              <a:gdLst>
                <a:gd name="connsiteX0" fmla="*/ 0 w 1268114"/>
                <a:gd name="connsiteY0" fmla="*/ 126811 h 2532506"/>
                <a:gd name="connsiteX1" fmla="*/ 126811 w 1268114"/>
                <a:gd name="connsiteY1" fmla="*/ 0 h 2532506"/>
                <a:gd name="connsiteX2" fmla="*/ 1141303 w 1268114"/>
                <a:gd name="connsiteY2" fmla="*/ 0 h 2532506"/>
                <a:gd name="connsiteX3" fmla="*/ 1268114 w 1268114"/>
                <a:gd name="connsiteY3" fmla="*/ 126811 h 2532506"/>
                <a:gd name="connsiteX4" fmla="*/ 1268114 w 1268114"/>
                <a:gd name="connsiteY4" fmla="*/ 2405695 h 2532506"/>
                <a:gd name="connsiteX5" fmla="*/ 1141303 w 1268114"/>
                <a:gd name="connsiteY5" fmla="*/ 2532506 h 2532506"/>
                <a:gd name="connsiteX6" fmla="*/ 126811 w 1268114"/>
                <a:gd name="connsiteY6" fmla="*/ 2532506 h 2532506"/>
                <a:gd name="connsiteX7" fmla="*/ 0 w 1268114"/>
                <a:gd name="connsiteY7" fmla="*/ 2405695 h 2532506"/>
                <a:gd name="connsiteX8" fmla="*/ 0 w 1268114"/>
                <a:gd name="connsiteY8" fmla="*/ 126811 h 253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8114" h="2532506">
                  <a:moveTo>
                    <a:pt x="0" y="126811"/>
                  </a:moveTo>
                  <a:cubicBezTo>
                    <a:pt x="0" y="56775"/>
                    <a:pt x="56775" y="0"/>
                    <a:pt x="126811" y="0"/>
                  </a:cubicBezTo>
                  <a:lnTo>
                    <a:pt x="1141303" y="0"/>
                  </a:lnTo>
                  <a:cubicBezTo>
                    <a:pt x="1211339" y="0"/>
                    <a:pt x="1268114" y="56775"/>
                    <a:pt x="1268114" y="126811"/>
                  </a:cubicBezTo>
                  <a:lnTo>
                    <a:pt x="1268114" y="2405695"/>
                  </a:lnTo>
                  <a:cubicBezTo>
                    <a:pt x="1268114" y="2475731"/>
                    <a:pt x="1211339" y="2532506"/>
                    <a:pt x="1141303" y="2532506"/>
                  </a:cubicBezTo>
                  <a:lnTo>
                    <a:pt x="126811" y="2532506"/>
                  </a:lnTo>
                  <a:cubicBezTo>
                    <a:pt x="56775" y="2532506"/>
                    <a:pt x="0" y="2475731"/>
                    <a:pt x="0" y="2405695"/>
                  </a:cubicBezTo>
                  <a:lnTo>
                    <a:pt x="0" y="126811"/>
                  </a:lnTo>
                  <a:close/>
                </a:path>
              </a:pathLst>
            </a:custGeom>
            <a:solidFill>
              <a:schemeClr val="bg1">
                <a:lumMod val="50000"/>
              </a:schemeClr>
            </a:solidFill>
            <a:ln>
              <a:solidFill>
                <a:schemeClr val="bg2"/>
              </a:solidFill>
            </a:ln>
          </p:spPr>
          <p:style>
            <a:lnRef idx="3">
              <a:scrgbClr r="0" g="0" b="0"/>
            </a:lnRef>
            <a:fillRef idx="1">
              <a:schemeClr val="dk2">
                <a:hueOff val="0"/>
                <a:satOff val="0"/>
                <a:lumOff val="0"/>
                <a:alphaOff val="0"/>
              </a:schemeClr>
            </a:fillRef>
            <a:effectRef idx="1">
              <a:schemeClr val="dk2">
                <a:hueOff val="0"/>
                <a:satOff val="0"/>
                <a:lumOff val="0"/>
                <a:alphaOff val="0"/>
              </a:schemeClr>
            </a:effectRef>
            <a:fontRef idx="minor">
              <a:schemeClr val="lt1"/>
            </a:fontRef>
          </p:style>
          <p:txBody>
            <a:bodyPr spcFirstLastPara="0" vert="horz" wrap="square" lIns="99568" tIns="1112570" rIns="99568" bIns="606070" numCol="1" spcCol="1270" anchor="ctr" anchorCtr="0">
              <a:noAutofit/>
            </a:bodyPr>
            <a:lstStyle/>
            <a:p>
              <a:pPr marL="0" lvl="0" indent="0" algn="ctr" defTabSz="622300">
                <a:lnSpc>
                  <a:spcPct val="90000"/>
                </a:lnSpc>
                <a:spcBef>
                  <a:spcPct val="0"/>
                </a:spcBef>
                <a:spcAft>
                  <a:spcPct val="35000"/>
                </a:spcAft>
                <a:buNone/>
              </a:pPr>
              <a:r>
                <a:rPr lang="ar-KW" sz="1400" kern="1200" dirty="0"/>
                <a:t>حلول الرقابة التقنية</a:t>
              </a:r>
              <a:br>
                <a:rPr lang="en-US" sz="1400" kern="1200" dirty="0"/>
              </a:br>
              <a:r>
                <a:rPr lang="ar-KW" sz="1400" kern="1200" dirty="0"/>
                <a:t> </a:t>
              </a:r>
              <a:r>
                <a:rPr lang="en-US" sz="1400" kern="1200" dirty="0" err="1"/>
                <a:t>Regtech</a:t>
              </a:r>
              <a:endParaRPr lang="en-US" sz="1400" kern="1200" dirty="0"/>
            </a:p>
          </p:txBody>
        </p:sp>
        <p:sp>
          <p:nvSpPr>
            <p:cNvPr id="15" name="Oval 14" descr="Scales of justice with solid fill">
              <a:extLst>
                <a:ext uri="{FF2B5EF4-FFF2-40B4-BE49-F238E27FC236}">
                  <a16:creationId xmlns:a16="http://schemas.microsoft.com/office/drawing/2014/main" id="{64770E5D-E5DD-5299-EB13-0C1A880AC9D5}"/>
                </a:ext>
              </a:extLst>
            </p:cNvPr>
            <p:cNvSpPr/>
            <p:nvPr/>
          </p:nvSpPr>
          <p:spPr>
            <a:xfrm>
              <a:off x="6228991" y="2527104"/>
              <a:ext cx="843324" cy="843324"/>
            </a:xfrm>
            <a:prstGeom prst="ellipse">
              <a:avLst/>
            </a:prstGeom>
            <a:blipFill dpi="0" rotWithShape="1">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l="15480" t="20000" r="15480" b="20000"/>
              </a:stretch>
            </a:blipFill>
            <a:ln>
              <a:solidFill>
                <a:schemeClr val="bg2"/>
              </a:solidFill>
            </a:ln>
          </p:spPr>
          <p:style>
            <a:lnRef idx="3">
              <a:schemeClr val="lt2">
                <a:hueOff val="0"/>
                <a:satOff val="0"/>
                <a:lumOff val="0"/>
                <a:alphaOff val="0"/>
              </a:schemeClr>
            </a:lnRef>
            <a:fillRef idx="1">
              <a:scrgbClr r="0" g="0" b="0"/>
            </a:fillRef>
            <a:effectRef idx="1">
              <a:schemeClr val="dk2">
                <a:tint val="50000"/>
                <a:hueOff val="0"/>
                <a:satOff val="0"/>
                <a:lumOff val="0"/>
                <a:alphaOff val="0"/>
              </a:schemeClr>
            </a:effectRef>
            <a:fontRef idx="minor">
              <a:schemeClr val="lt2">
                <a:hueOff val="0"/>
                <a:satOff val="0"/>
                <a:lumOff val="0"/>
                <a:alphaOff val="0"/>
              </a:schemeClr>
            </a:fontRef>
          </p:style>
          <p:txBody>
            <a:bodyPr/>
            <a:lstStyle/>
            <a:p>
              <a:endParaRPr lang="en-US"/>
            </a:p>
          </p:txBody>
        </p:sp>
      </p:grpSp>
      <p:grpSp>
        <p:nvGrpSpPr>
          <p:cNvPr id="30" name="Group 29">
            <a:extLst>
              <a:ext uri="{FF2B5EF4-FFF2-40B4-BE49-F238E27FC236}">
                <a16:creationId xmlns:a16="http://schemas.microsoft.com/office/drawing/2014/main" id="{8E2E7525-1F08-292C-E03A-86556EBD19FE}"/>
              </a:ext>
            </a:extLst>
          </p:cNvPr>
          <p:cNvGrpSpPr/>
          <p:nvPr/>
        </p:nvGrpSpPr>
        <p:grpSpPr>
          <a:xfrm>
            <a:off x="7548252" y="2351736"/>
            <a:ext cx="1268114" cy="2532506"/>
            <a:chOff x="7322754" y="2375154"/>
            <a:chExt cx="1268114" cy="2532506"/>
          </a:xfrm>
        </p:grpSpPr>
        <p:sp>
          <p:nvSpPr>
            <p:cNvPr id="16" name="Freeform: Shape 15">
              <a:extLst>
                <a:ext uri="{FF2B5EF4-FFF2-40B4-BE49-F238E27FC236}">
                  <a16:creationId xmlns:a16="http://schemas.microsoft.com/office/drawing/2014/main" id="{2C3AB682-F422-E82B-40C9-AFD08A1E97CA}"/>
                </a:ext>
              </a:extLst>
            </p:cNvPr>
            <p:cNvSpPr/>
            <p:nvPr/>
          </p:nvSpPr>
          <p:spPr>
            <a:xfrm>
              <a:off x="7322754" y="2375154"/>
              <a:ext cx="1268114" cy="2532506"/>
            </a:xfrm>
            <a:custGeom>
              <a:avLst/>
              <a:gdLst>
                <a:gd name="connsiteX0" fmla="*/ 0 w 1268114"/>
                <a:gd name="connsiteY0" fmla="*/ 126811 h 2532506"/>
                <a:gd name="connsiteX1" fmla="*/ 126811 w 1268114"/>
                <a:gd name="connsiteY1" fmla="*/ 0 h 2532506"/>
                <a:gd name="connsiteX2" fmla="*/ 1141303 w 1268114"/>
                <a:gd name="connsiteY2" fmla="*/ 0 h 2532506"/>
                <a:gd name="connsiteX3" fmla="*/ 1268114 w 1268114"/>
                <a:gd name="connsiteY3" fmla="*/ 126811 h 2532506"/>
                <a:gd name="connsiteX4" fmla="*/ 1268114 w 1268114"/>
                <a:gd name="connsiteY4" fmla="*/ 2405695 h 2532506"/>
                <a:gd name="connsiteX5" fmla="*/ 1141303 w 1268114"/>
                <a:gd name="connsiteY5" fmla="*/ 2532506 h 2532506"/>
                <a:gd name="connsiteX6" fmla="*/ 126811 w 1268114"/>
                <a:gd name="connsiteY6" fmla="*/ 2532506 h 2532506"/>
                <a:gd name="connsiteX7" fmla="*/ 0 w 1268114"/>
                <a:gd name="connsiteY7" fmla="*/ 2405695 h 2532506"/>
                <a:gd name="connsiteX8" fmla="*/ 0 w 1268114"/>
                <a:gd name="connsiteY8" fmla="*/ 126811 h 253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8114" h="2532506">
                  <a:moveTo>
                    <a:pt x="0" y="126811"/>
                  </a:moveTo>
                  <a:cubicBezTo>
                    <a:pt x="0" y="56775"/>
                    <a:pt x="56775" y="0"/>
                    <a:pt x="126811" y="0"/>
                  </a:cubicBezTo>
                  <a:lnTo>
                    <a:pt x="1141303" y="0"/>
                  </a:lnTo>
                  <a:cubicBezTo>
                    <a:pt x="1211339" y="0"/>
                    <a:pt x="1268114" y="56775"/>
                    <a:pt x="1268114" y="126811"/>
                  </a:cubicBezTo>
                  <a:lnTo>
                    <a:pt x="1268114" y="2405695"/>
                  </a:lnTo>
                  <a:cubicBezTo>
                    <a:pt x="1268114" y="2475731"/>
                    <a:pt x="1211339" y="2532506"/>
                    <a:pt x="1141303" y="2532506"/>
                  </a:cubicBezTo>
                  <a:lnTo>
                    <a:pt x="126811" y="2532506"/>
                  </a:lnTo>
                  <a:cubicBezTo>
                    <a:pt x="56775" y="2532506"/>
                    <a:pt x="0" y="2475731"/>
                    <a:pt x="0" y="2405695"/>
                  </a:cubicBezTo>
                  <a:lnTo>
                    <a:pt x="0" y="126811"/>
                  </a:lnTo>
                  <a:close/>
                </a:path>
              </a:pathLst>
            </a:custGeom>
            <a:solidFill>
              <a:srgbClr val="AD8100"/>
            </a:solidFill>
            <a:ln>
              <a:solidFill>
                <a:schemeClr val="bg2"/>
              </a:solidFill>
            </a:ln>
          </p:spPr>
          <p:style>
            <a:lnRef idx="3">
              <a:schemeClr val="lt2">
                <a:hueOff val="0"/>
                <a:satOff val="0"/>
                <a:lumOff val="0"/>
                <a:alphaOff val="0"/>
              </a:schemeClr>
            </a:lnRef>
            <a:fillRef idx="1">
              <a:schemeClr val="dk2">
                <a:hueOff val="0"/>
                <a:satOff val="0"/>
                <a:lumOff val="0"/>
                <a:alphaOff val="0"/>
              </a:schemeClr>
            </a:fillRef>
            <a:effectRef idx="1">
              <a:schemeClr val="dk2">
                <a:hueOff val="0"/>
                <a:satOff val="0"/>
                <a:lumOff val="0"/>
                <a:alphaOff val="0"/>
              </a:schemeClr>
            </a:effectRef>
            <a:fontRef idx="minor">
              <a:schemeClr val="lt1"/>
            </a:fontRef>
          </p:style>
          <p:txBody>
            <a:bodyPr spcFirstLastPara="0" vert="horz" wrap="square" lIns="99568" tIns="1112570" rIns="99568" bIns="606070" numCol="1" spcCol="1270" anchor="ctr" anchorCtr="0">
              <a:noAutofit/>
            </a:bodyPr>
            <a:lstStyle/>
            <a:p>
              <a:pPr marL="0" lvl="0" indent="0" algn="ctr" defTabSz="622300">
                <a:lnSpc>
                  <a:spcPct val="90000"/>
                </a:lnSpc>
                <a:spcBef>
                  <a:spcPct val="0"/>
                </a:spcBef>
                <a:spcAft>
                  <a:spcPct val="35000"/>
                </a:spcAft>
                <a:buNone/>
              </a:pPr>
              <a:r>
                <a:rPr lang="ar-KW" sz="1400" kern="1200" dirty="0"/>
                <a:t>التمويل الجماعي </a:t>
              </a:r>
              <a:r>
                <a:rPr lang="en-US" sz="1400" kern="1200" dirty="0"/>
                <a:t>Crowdfunding</a:t>
              </a:r>
              <a:br>
                <a:rPr lang="en-US" sz="1400" kern="1200" dirty="0"/>
              </a:br>
              <a:endParaRPr lang="en-US" sz="1400" kern="1200" dirty="0"/>
            </a:p>
          </p:txBody>
        </p:sp>
        <p:sp>
          <p:nvSpPr>
            <p:cNvPr id="17" name="Oval 16" descr="Users with solid fill">
              <a:extLst>
                <a:ext uri="{FF2B5EF4-FFF2-40B4-BE49-F238E27FC236}">
                  <a16:creationId xmlns:a16="http://schemas.microsoft.com/office/drawing/2014/main" id="{A6606C86-7890-15DC-3945-0EBAA96DA117}"/>
                </a:ext>
              </a:extLst>
            </p:cNvPr>
            <p:cNvSpPr/>
            <p:nvPr/>
          </p:nvSpPr>
          <p:spPr>
            <a:xfrm>
              <a:off x="7535149" y="2527104"/>
              <a:ext cx="843324" cy="843324"/>
            </a:xfrm>
            <a:prstGeom prst="ellipse">
              <a:avLst/>
            </a:prstGeom>
            <a:blipFill dpi="0" rotWithShape="1">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l="15480" t="18576" r="15480" b="18576"/>
              </a:stretch>
            </a:blipFill>
            <a:ln>
              <a:solidFill>
                <a:schemeClr val="bg2"/>
              </a:solidFill>
            </a:ln>
          </p:spPr>
          <p:style>
            <a:lnRef idx="3">
              <a:schemeClr val="lt2">
                <a:hueOff val="0"/>
                <a:satOff val="0"/>
                <a:lumOff val="0"/>
                <a:alphaOff val="0"/>
              </a:schemeClr>
            </a:lnRef>
            <a:fillRef idx="1">
              <a:scrgbClr r="0" g="0" b="0"/>
            </a:fillRef>
            <a:effectRef idx="1">
              <a:schemeClr val="dk2">
                <a:tint val="50000"/>
                <a:hueOff val="0"/>
                <a:satOff val="0"/>
                <a:lumOff val="0"/>
                <a:alphaOff val="0"/>
              </a:schemeClr>
            </a:effectRef>
            <a:fontRef idx="minor">
              <a:schemeClr val="lt2">
                <a:hueOff val="0"/>
                <a:satOff val="0"/>
                <a:lumOff val="0"/>
                <a:alphaOff val="0"/>
              </a:schemeClr>
            </a:fontRef>
          </p:style>
          <p:txBody>
            <a:bodyPr/>
            <a:lstStyle/>
            <a:p>
              <a:endParaRPr lang="en-US"/>
            </a:p>
          </p:txBody>
        </p:sp>
      </p:grpSp>
      <p:grpSp>
        <p:nvGrpSpPr>
          <p:cNvPr id="29" name="Group 28">
            <a:extLst>
              <a:ext uri="{FF2B5EF4-FFF2-40B4-BE49-F238E27FC236}">
                <a16:creationId xmlns:a16="http://schemas.microsoft.com/office/drawing/2014/main" id="{6D888A62-4702-FAAD-FAED-D64BF903D91D}"/>
              </a:ext>
            </a:extLst>
          </p:cNvPr>
          <p:cNvGrpSpPr/>
          <p:nvPr/>
        </p:nvGrpSpPr>
        <p:grpSpPr>
          <a:xfrm>
            <a:off x="9028760" y="2351736"/>
            <a:ext cx="1268114" cy="2532506"/>
            <a:chOff x="8628912" y="2375154"/>
            <a:chExt cx="1268114" cy="2532506"/>
          </a:xfrm>
        </p:grpSpPr>
        <p:sp>
          <p:nvSpPr>
            <p:cNvPr id="18" name="Freeform: Shape 17">
              <a:extLst>
                <a:ext uri="{FF2B5EF4-FFF2-40B4-BE49-F238E27FC236}">
                  <a16:creationId xmlns:a16="http://schemas.microsoft.com/office/drawing/2014/main" id="{73BDC767-254A-010E-7A6A-EDE1875246CE}"/>
                </a:ext>
              </a:extLst>
            </p:cNvPr>
            <p:cNvSpPr/>
            <p:nvPr/>
          </p:nvSpPr>
          <p:spPr>
            <a:xfrm>
              <a:off x="8628912" y="2375154"/>
              <a:ext cx="1268114" cy="2532506"/>
            </a:xfrm>
            <a:custGeom>
              <a:avLst/>
              <a:gdLst>
                <a:gd name="connsiteX0" fmla="*/ 0 w 1268114"/>
                <a:gd name="connsiteY0" fmla="*/ 126811 h 2532506"/>
                <a:gd name="connsiteX1" fmla="*/ 126811 w 1268114"/>
                <a:gd name="connsiteY1" fmla="*/ 0 h 2532506"/>
                <a:gd name="connsiteX2" fmla="*/ 1141303 w 1268114"/>
                <a:gd name="connsiteY2" fmla="*/ 0 h 2532506"/>
                <a:gd name="connsiteX3" fmla="*/ 1268114 w 1268114"/>
                <a:gd name="connsiteY3" fmla="*/ 126811 h 2532506"/>
                <a:gd name="connsiteX4" fmla="*/ 1268114 w 1268114"/>
                <a:gd name="connsiteY4" fmla="*/ 2405695 h 2532506"/>
                <a:gd name="connsiteX5" fmla="*/ 1141303 w 1268114"/>
                <a:gd name="connsiteY5" fmla="*/ 2532506 h 2532506"/>
                <a:gd name="connsiteX6" fmla="*/ 126811 w 1268114"/>
                <a:gd name="connsiteY6" fmla="*/ 2532506 h 2532506"/>
                <a:gd name="connsiteX7" fmla="*/ 0 w 1268114"/>
                <a:gd name="connsiteY7" fmla="*/ 2405695 h 2532506"/>
                <a:gd name="connsiteX8" fmla="*/ 0 w 1268114"/>
                <a:gd name="connsiteY8" fmla="*/ 126811 h 253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8114" h="2532506">
                  <a:moveTo>
                    <a:pt x="0" y="126811"/>
                  </a:moveTo>
                  <a:cubicBezTo>
                    <a:pt x="0" y="56775"/>
                    <a:pt x="56775" y="0"/>
                    <a:pt x="126811" y="0"/>
                  </a:cubicBezTo>
                  <a:lnTo>
                    <a:pt x="1141303" y="0"/>
                  </a:lnTo>
                  <a:cubicBezTo>
                    <a:pt x="1211339" y="0"/>
                    <a:pt x="1268114" y="56775"/>
                    <a:pt x="1268114" y="126811"/>
                  </a:cubicBezTo>
                  <a:lnTo>
                    <a:pt x="1268114" y="2405695"/>
                  </a:lnTo>
                  <a:cubicBezTo>
                    <a:pt x="1268114" y="2475731"/>
                    <a:pt x="1211339" y="2532506"/>
                    <a:pt x="1141303" y="2532506"/>
                  </a:cubicBezTo>
                  <a:lnTo>
                    <a:pt x="126811" y="2532506"/>
                  </a:lnTo>
                  <a:cubicBezTo>
                    <a:pt x="56775" y="2532506"/>
                    <a:pt x="0" y="2475731"/>
                    <a:pt x="0" y="2405695"/>
                  </a:cubicBezTo>
                  <a:lnTo>
                    <a:pt x="0" y="126811"/>
                  </a:lnTo>
                  <a:close/>
                </a:path>
              </a:pathLst>
            </a:custGeom>
            <a:solidFill>
              <a:schemeClr val="bg1">
                <a:lumMod val="50000"/>
              </a:schemeClr>
            </a:solidFill>
            <a:ln>
              <a:solidFill>
                <a:schemeClr val="bg2"/>
              </a:solidFill>
            </a:ln>
          </p:spPr>
          <p:style>
            <a:lnRef idx="3">
              <a:schemeClr val="lt2">
                <a:hueOff val="0"/>
                <a:satOff val="0"/>
                <a:lumOff val="0"/>
                <a:alphaOff val="0"/>
              </a:schemeClr>
            </a:lnRef>
            <a:fillRef idx="1">
              <a:schemeClr val="dk2">
                <a:hueOff val="0"/>
                <a:satOff val="0"/>
                <a:lumOff val="0"/>
                <a:alphaOff val="0"/>
              </a:schemeClr>
            </a:fillRef>
            <a:effectRef idx="1">
              <a:schemeClr val="dk2">
                <a:hueOff val="0"/>
                <a:satOff val="0"/>
                <a:lumOff val="0"/>
                <a:alphaOff val="0"/>
              </a:schemeClr>
            </a:effectRef>
            <a:fontRef idx="minor">
              <a:schemeClr val="lt1"/>
            </a:fontRef>
          </p:style>
          <p:txBody>
            <a:bodyPr spcFirstLastPara="0" vert="horz" wrap="square" lIns="99568" tIns="1112570" rIns="99568" bIns="606070" numCol="1" spcCol="1270" anchor="ctr" anchorCtr="0">
              <a:noAutofit/>
            </a:bodyPr>
            <a:lstStyle/>
            <a:p>
              <a:pPr marL="0" lvl="0" indent="0" algn="ctr" defTabSz="622300">
                <a:lnSpc>
                  <a:spcPct val="90000"/>
                </a:lnSpc>
                <a:spcBef>
                  <a:spcPct val="0"/>
                </a:spcBef>
                <a:spcAft>
                  <a:spcPct val="35000"/>
                </a:spcAft>
                <a:buNone/>
              </a:pPr>
              <a:r>
                <a:rPr lang="ar-KW" sz="1400" kern="1200" dirty="0"/>
                <a:t>الخدمات المصرفية المفتوحة </a:t>
              </a:r>
              <a:br>
                <a:rPr lang="en-US" sz="1400" kern="1200" dirty="0"/>
              </a:br>
              <a:r>
                <a:rPr lang="en-US" sz="1400" kern="1200" dirty="0"/>
                <a:t>Open Banking</a:t>
              </a:r>
            </a:p>
          </p:txBody>
        </p:sp>
        <p:sp>
          <p:nvSpPr>
            <p:cNvPr id="19" name="Oval 18" descr="Internet Banking with solid fill">
              <a:extLst>
                <a:ext uri="{FF2B5EF4-FFF2-40B4-BE49-F238E27FC236}">
                  <a16:creationId xmlns:a16="http://schemas.microsoft.com/office/drawing/2014/main" id="{1E2170C1-C001-D0CD-B9EE-71F03A3B1147}"/>
                </a:ext>
              </a:extLst>
            </p:cNvPr>
            <p:cNvSpPr/>
            <p:nvPr/>
          </p:nvSpPr>
          <p:spPr>
            <a:xfrm>
              <a:off x="8841307" y="2527104"/>
              <a:ext cx="843324" cy="843324"/>
            </a:xfrm>
            <a:prstGeom prst="ellipse">
              <a:avLst/>
            </a:prstGeom>
            <a:blipFill dpi="0" rotWithShape="1">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l="15480" t="18576" r="15480" b="18576"/>
              </a:stretch>
            </a:blipFill>
            <a:ln>
              <a:solidFill>
                <a:schemeClr val="bg2"/>
              </a:solidFill>
            </a:ln>
          </p:spPr>
          <p:style>
            <a:lnRef idx="3">
              <a:schemeClr val="lt2">
                <a:hueOff val="0"/>
                <a:satOff val="0"/>
                <a:lumOff val="0"/>
                <a:alphaOff val="0"/>
              </a:schemeClr>
            </a:lnRef>
            <a:fillRef idx="1">
              <a:scrgbClr r="0" g="0" b="0"/>
            </a:fillRef>
            <a:effectRef idx="1">
              <a:schemeClr val="dk2">
                <a:tint val="50000"/>
                <a:hueOff val="0"/>
                <a:satOff val="0"/>
                <a:lumOff val="0"/>
                <a:alphaOff val="0"/>
              </a:schemeClr>
            </a:effectRef>
            <a:fontRef idx="minor">
              <a:schemeClr val="lt2">
                <a:hueOff val="0"/>
                <a:satOff val="0"/>
                <a:lumOff val="0"/>
                <a:alphaOff val="0"/>
              </a:schemeClr>
            </a:fontRef>
          </p:style>
          <p:txBody>
            <a:bodyPr/>
            <a:lstStyle/>
            <a:p>
              <a:endParaRPr lang="en-US"/>
            </a:p>
          </p:txBody>
        </p:sp>
      </p:grpSp>
      <p:grpSp>
        <p:nvGrpSpPr>
          <p:cNvPr id="28" name="Group 27">
            <a:extLst>
              <a:ext uri="{FF2B5EF4-FFF2-40B4-BE49-F238E27FC236}">
                <a16:creationId xmlns:a16="http://schemas.microsoft.com/office/drawing/2014/main" id="{5A8C0E93-26F5-FCF9-2378-EAA62C099072}"/>
              </a:ext>
            </a:extLst>
          </p:cNvPr>
          <p:cNvGrpSpPr/>
          <p:nvPr/>
        </p:nvGrpSpPr>
        <p:grpSpPr>
          <a:xfrm>
            <a:off x="10509268" y="2351736"/>
            <a:ext cx="1268114" cy="2532506"/>
            <a:chOff x="9935070" y="2375154"/>
            <a:chExt cx="1268114" cy="2532506"/>
          </a:xfrm>
        </p:grpSpPr>
        <p:sp>
          <p:nvSpPr>
            <p:cNvPr id="20" name="Freeform: Shape 19">
              <a:extLst>
                <a:ext uri="{FF2B5EF4-FFF2-40B4-BE49-F238E27FC236}">
                  <a16:creationId xmlns:a16="http://schemas.microsoft.com/office/drawing/2014/main" id="{3D760408-0D2E-F75F-4F38-DA48A2C802AE}"/>
                </a:ext>
              </a:extLst>
            </p:cNvPr>
            <p:cNvSpPr/>
            <p:nvPr/>
          </p:nvSpPr>
          <p:spPr>
            <a:xfrm>
              <a:off x="9935070" y="2375154"/>
              <a:ext cx="1268114" cy="2532506"/>
            </a:xfrm>
            <a:custGeom>
              <a:avLst/>
              <a:gdLst>
                <a:gd name="connsiteX0" fmla="*/ 0 w 1268114"/>
                <a:gd name="connsiteY0" fmla="*/ 126811 h 2532506"/>
                <a:gd name="connsiteX1" fmla="*/ 126811 w 1268114"/>
                <a:gd name="connsiteY1" fmla="*/ 0 h 2532506"/>
                <a:gd name="connsiteX2" fmla="*/ 1141303 w 1268114"/>
                <a:gd name="connsiteY2" fmla="*/ 0 h 2532506"/>
                <a:gd name="connsiteX3" fmla="*/ 1268114 w 1268114"/>
                <a:gd name="connsiteY3" fmla="*/ 126811 h 2532506"/>
                <a:gd name="connsiteX4" fmla="*/ 1268114 w 1268114"/>
                <a:gd name="connsiteY4" fmla="*/ 2405695 h 2532506"/>
                <a:gd name="connsiteX5" fmla="*/ 1141303 w 1268114"/>
                <a:gd name="connsiteY5" fmla="*/ 2532506 h 2532506"/>
                <a:gd name="connsiteX6" fmla="*/ 126811 w 1268114"/>
                <a:gd name="connsiteY6" fmla="*/ 2532506 h 2532506"/>
                <a:gd name="connsiteX7" fmla="*/ 0 w 1268114"/>
                <a:gd name="connsiteY7" fmla="*/ 2405695 h 2532506"/>
                <a:gd name="connsiteX8" fmla="*/ 0 w 1268114"/>
                <a:gd name="connsiteY8" fmla="*/ 126811 h 253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8114" h="2532506">
                  <a:moveTo>
                    <a:pt x="0" y="126811"/>
                  </a:moveTo>
                  <a:cubicBezTo>
                    <a:pt x="0" y="56775"/>
                    <a:pt x="56775" y="0"/>
                    <a:pt x="126811" y="0"/>
                  </a:cubicBezTo>
                  <a:lnTo>
                    <a:pt x="1141303" y="0"/>
                  </a:lnTo>
                  <a:cubicBezTo>
                    <a:pt x="1211339" y="0"/>
                    <a:pt x="1268114" y="56775"/>
                    <a:pt x="1268114" y="126811"/>
                  </a:cubicBezTo>
                  <a:lnTo>
                    <a:pt x="1268114" y="2405695"/>
                  </a:lnTo>
                  <a:cubicBezTo>
                    <a:pt x="1268114" y="2475731"/>
                    <a:pt x="1211339" y="2532506"/>
                    <a:pt x="1141303" y="2532506"/>
                  </a:cubicBezTo>
                  <a:lnTo>
                    <a:pt x="126811" y="2532506"/>
                  </a:lnTo>
                  <a:cubicBezTo>
                    <a:pt x="56775" y="2532506"/>
                    <a:pt x="0" y="2475731"/>
                    <a:pt x="0" y="2405695"/>
                  </a:cubicBezTo>
                  <a:lnTo>
                    <a:pt x="0" y="126811"/>
                  </a:lnTo>
                  <a:close/>
                </a:path>
              </a:pathLst>
            </a:custGeom>
            <a:solidFill>
              <a:schemeClr val="bg1">
                <a:lumMod val="50000"/>
              </a:schemeClr>
            </a:solidFill>
            <a:ln>
              <a:solidFill>
                <a:schemeClr val="bg2"/>
              </a:solidFill>
            </a:ln>
          </p:spPr>
          <p:style>
            <a:lnRef idx="3">
              <a:schemeClr val="lt2">
                <a:hueOff val="0"/>
                <a:satOff val="0"/>
                <a:lumOff val="0"/>
                <a:alphaOff val="0"/>
              </a:schemeClr>
            </a:lnRef>
            <a:fillRef idx="1">
              <a:schemeClr val="dk2">
                <a:hueOff val="0"/>
                <a:satOff val="0"/>
                <a:lumOff val="0"/>
                <a:alphaOff val="0"/>
              </a:schemeClr>
            </a:fillRef>
            <a:effectRef idx="1">
              <a:schemeClr val="dk2">
                <a:hueOff val="0"/>
                <a:satOff val="0"/>
                <a:lumOff val="0"/>
                <a:alphaOff val="0"/>
              </a:schemeClr>
            </a:effectRef>
            <a:fontRef idx="minor">
              <a:schemeClr val="lt1"/>
            </a:fontRef>
          </p:style>
          <p:txBody>
            <a:bodyPr spcFirstLastPara="0" vert="horz" wrap="square" lIns="99568" tIns="1112570" rIns="99568" bIns="606070" numCol="1" spcCol="1270" anchor="ctr" anchorCtr="0">
              <a:noAutofit/>
            </a:bodyPr>
            <a:lstStyle/>
            <a:p>
              <a:pPr marL="0" lvl="0" indent="0" algn="ctr" defTabSz="622300">
                <a:lnSpc>
                  <a:spcPct val="90000"/>
                </a:lnSpc>
                <a:spcBef>
                  <a:spcPct val="0"/>
                </a:spcBef>
                <a:spcAft>
                  <a:spcPct val="35000"/>
                </a:spcAft>
                <a:buNone/>
              </a:pPr>
              <a:r>
                <a:rPr lang="ar-KW" sz="1400" kern="1200" dirty="0"/>
                <a:t>الأصول الافتراضية</a:t>
              </a:r>
              <a:br>
                <a:rPr lang="en-US" sz="1400" kern="1200" dirty="0"/>
              </a:br>
              <a:r>
                <a:rPr lang="ar-KW" sz="1400" kern="1200" dirty="0"/>
                <a:t> </a:t>
              </a:r>
              <a:r>
                <a:rPr lang="en-US" sz="1400" kern="1200" dirty="0"/>
                <a:t>Virtual Assets</a:t>
              </a:r>
            </a:p>
          </p:txBody>
        </p:sp>
        <p:sp>
          <p:nvSpPr>
            <p:cNvPr id="21" name="Oval 20" descr="Virtual Reality headset with solid fill">
              <a:extLst>
                <a:ext uri="{FF2B5EF4-FFF2-40B4-BE49-F238E27FC236}">
                  <a16:creationId xmlns:a16="http://schemas.microsoft.com/office/drawing/2014/main" id="{10E6E864-6595-3243-E003-41373FE6B1C8}"/>
                </a:ext>
              </a:extLst>
            </p:cNvPr>
            <p:cNvSpPr/>
            <p:nvPr/>
          </p:nvSpPr>
          <p:spPr>
            <a:xfrm>
              <a:off x="10147464" y="2527104"/>
              <a:ext cx="843324" cy="843324"/>
            </a:xfrm>
            <a:prstGeom prst="ellipse">
              <a:avLst/>
            </a:prstGeom>
            <a:blipFill dpi="0" rotWithShape="1">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l="15480" t="18576" r="15480" b="18576"/>
              </a:stretch>
            </a:blipFill>
            <a:ln>
              <a:solidFill>
                <a:schemeClr val="bg2"/>
              </a:solidFill>
            </a:ln>
          </p:spPr>
          <p:style>
            <a:lnRef idx="3">
              <a:schemeClr val="lt2">
                <a:hueOff val="0"/>
                <a:satOff val="0"/>
                <a:lumOff val="0"/>
                <a:alphaOff val="0"/>
              </a:schemeClr>
            </a:lnRef>
            <a:fillRef idx="1">
              <a:scrgbClr r="0" g="0" b="0"/>
            </a:fillRef>
            <a:effectRef idx="1">
              <a:schemeClr val="dk2">
                <a:tint val="50000"/>
                <a:hueOff val="0"/>
                <a:satOff val="0"/>
                <a:lumOff val="0"/>
                <a:alphaOff val="0"/>
              </a:schemeClr>
            </a:effectRef>
            <a:fontRef idx="minor">
              <a:schemeClr val="lt2">
                <a:hueOff val="0"/>
                <a:satOff val="0"/>
                <a:lumOff val="0"/>
                <a:alphaOff val="0"/>
              </a:schemeClr>
            </a:fontRef>
          </p:style>
          <p:txBody>
            <a:bodyPr/>
            <a:lstStyle/>
            <a:p>
              <a:endParaRPr lang="en-US"/>
            </a:p>
          </p:txBody>
        </p:sp>
      </p:grpSp>
    </p:spTree>
    <p:extLst>
      <p:ext uri="{BB962C8B-B14F-4D97-AF65-F5344CB8AC3E}">
        <p14:creationId xmlns:p14="http://schemas.microsoft.com/office/powerpoint/2010/main" val="27954076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1" name="Straight Connector 60">
            <a:extLst>
              <a:ext uri="{FF2B5EF4-FFF2-40B4-BE49-F238E27FC236}">
                <a16:creationId xmlns:a16="http://schemas.microsoft.com/office/drawing/2014/main" id="{D19A710A-7353-3AD3-1840-1CBDC951D0C7}"/>
              </a:ext>
            </a:extLst>
          </p:cNvPr>
          <p:cNvCxnSpPr/>
          <p:nvPr/>
        </p:nvCxnSpPr>
        <p:spPr>
          <a:xfrm flipH="1" flipV="1">
            <a:off x="2155210" y="2289517"/>
            <a:ext cx="897287" cy="429768"/>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F4E1C61E-A9E5-FCE1-E53A-4354378B8025}"/>
              </a:ext>
            </a:extLst>
          </p:cNvPr>
          <p:cNvCxnSpPr>
            <a:cxnSpLocks/>
          </p:cNvCxnSpPr>
          <p:nvPr/>
        </p:nvCxnSpPr>
        <p:spPr>
          <a:xfrm flipH="1">
            <a:off x="2064945" y="3110191"/>
            <a:ext cx="1335024" cy="1044702"/>
          </a:xfrm>
          <a:prstGeom prst="line">
            <a:avLst/>
          </a:prstGeom>
          <a:ln w="28575">
            <a:solidFill>
              <a:srgbClr val="1F4E79"/>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0784747D-305B-87B2-5620-667E83F4906E}"/>
              </a:ext>
            </a:extLst>
          </p:cNvPr>
          <p:cNvCxnSpPr>
            <a:cxnSpLocks/>
          </p:cNvCxnSpPr>
          <p:nvPr/>
        </p:nvCxnSpPr>
        <p:spPr>
          <a:xfrm flipV="1">
            <a:off x="3645412" y="1622005"/>
            <a:ext cx="1088692" cy="1303020"/>
          </a:xfrm>
          <a:prstGeom prst="line">
            <a:avLst/>
          </a:prstGeom>
          <a:ln w="28575">
            <a:solidFill>
              <a:srgbClr val="1F4E79"/>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5EE82342-60B6-30E0-2488-571D1F3368B8}"/>
              </a:ext>
            </a:extLst>
          </p:cNvPr>
          <p:cNvCxnSpPr>
            <a:cxnSpLocks/>
          </p:cNvCxnSpPr>
          <p:nvPr/>
        </p:nvCxnSpPr>
        <p:spPr>
          <a:xfrm>
            <a:off x="3524937" y="3110191"/>
            <a:ext cx="670560" cy="1044702"/>
          </a:xfrm>
          <a:prstGeom prst="line">
            <a:avLst/>
          </a:prstGeom>
          <a:ln w="28575">
            <a:solidFill>
              <a:srgbClr val="1F4E79"/>
            </a:solidFill>
          </a:ln>
        </p:spPr>
        <p:style>
          <a:lnRef idx="1">
            <a:schemeClr val="accent1"/>
          </a:lnRef>
          <a:fillRef idx="0">
            <a:schemeClr val="accent1"/>
          </a:fillRef>
          <a:effectRef idx="0">
            <a:schemeClr val="accent1"/>
          </a:effectRef>
          <a:fontRef idx="minor">
            <a:schemeClr val="tx1"/>
          </a:fontRef>
        </p:style>
      </p:cxnSp>
      <p:sp>
        <p:nvSpPr>
          <p:cNvPr id="58" name="Flowchart: Alternate Process 57">
            <a:extLst>
              <a:ext uri="{FF2B5EF4-FFF2-40B4-BE49-F238E27FC236}">
                <a16:creationId xmlns:a16="http://schemas.microsoft.com/office/drawing/2014/main" id="{A85328AD-8407-475E-8B14-1207DCAA099A}"/>
              </a:ext>
            </a:extLst>
          </p:cNvPr>
          <p:cNvSpPr/>
          <p:nvPr/>
        </p:nvSpPr>
        <p:spPr>
          <a:xfrm>
            <a:off x="2883921" y="2612319"/>
            <a:ext cx="1260697" cy="890587"/>
          </a:xfrm>
          <a:prstGeom prst="flowChartAlternateProcess">
            <a:avLst/>
          </a:prstGeom>
          <a:ln w="19050"/>
        </p:spPr>
        <p:style>
          <a:lnRef idx="2">
            <a:schemeClr val="dk1"/>
          </a:lnRef>
          <a:fillRef idx="1">
            <a:schemeClr val="lt1"/>
          </a:fillRef>
          <a:effectRef idx="0">
            <a:schemeClr val="dk1"/>
          </a:effectRef>
          <a:fontRef idx="minor">
            <a:schemeClr val="dk1"/>
          </a:fontRef>
        </p:style>
        <p:txBody>
          <a:bodyPr rtlCol="0" anchor="ctr"/>
          <a:lstStyle/>
          <a:p>
            <a:pPr algn="ctr"/>
            <a:endParaRPr lang="en-US">
              <a:cs typeface="mohammad bold art 1" pitchFamily="2" charset="-78"/>
            </a:endParaRPr>
          </a:p>
        </p:txBody>
      </p:sp>
      <p:sp>
        <p:nvSpPr>
          <p:cNvPr id="70" name="Flowchart: Connector 69">
            <a:extLst>
              <a:ext uri="{FF2B5EF4-FFF2-40B4-BE49-F238E27FC236}">
                <a16:creationId xmlns:a16="http://schemas.microsoft.com/office/drawing/2014/main" id="{39F4CB92-53BC-E61C-9A12-2D71FBE62B02}"/>
              </a:ext>
            </a:extLst>
          </p:cNvPr>
          <p:cNvSpPr/>
          <p:nvPr/>
        </p:nvSpPr>
        <p:spPr>
          <a:xfrm>
            <a:off x="1379145" y="1704301"/>
            <a:ext cx="987552" cy="950976"/>
          </a:xfrm>
          <a:prstGeom prst="flowChartConnector">
            <a:avLst/>
          </a:prstGeom>
          <a:ln w="28575"/>
        </p:spPr>
        <p:style>
          <a:lnRef idx="2">
            <a:schemeClr val="accent4"/>
          </a:lnRef>
          <a:fillRef idx="1">
            <a:schemeClr val="lt1"/>
          </a:fillRef>
          <a:effectRef idx="0">
            <a:schemeClr val="accent4"/>
          </a:effectRef>
          <a:fontRef idx="minor">
            <a:schemeClr val="dk1"/>
          </a:fontRef>
        </p:style>
        <p:txBody>
          <a:bodyPr rtlCol="0" anchor="ctr"/>
          <a:lstStyle/>
          <a:p>
            <a:pPr algn="ctr"/>
            <a:endParaRPr lang="en-US">
              <a:cs typeface="mohammad bold art 1" pitchFamily="2" charset="-78"/>
            </a:endParaRPr>
          </a:p>
        </p:txBody>
      </p:sp>
      <p:sp>
        <p:nvSpPr>
          <p:cNvPr id="71" name="Flowchart: Connector 70">
            <a:extLst>
              <a:ext uri="{FF2B5EF4-FFF2-40B4-BE49-F238E27FC236}">
                <a16:creationId xmlns:a16="http://schemas.microsoft.com/office/drawing/2014/main" id="{1869D178-9C9F-03B3-50BE-6F8B0833F9C5}"/>
              </a:ext>
            </a:extLst>
          </p:cNvPr>
          <p:cNvSpPr/>
          <p:nvPr/>
        </p:nvSpPr>
        <p:spPr>
          <a:xfrm>
            <a:off x="1098568" y="3469093"/>
            <a:ext cx="1201073" cy="1241298"/>
          </a:xfrm>
          <a:prstGeom prst="flowChartConnector">
            <a:avLst/>
          </a:prstGeom>
          <a:ln w="28575"/>
        </p:spPr>
        <p:style>
          <a:lnRef idx="2">
            <a:schemeClr val="accent3"/>
          </a:lnRef>
          <a:fillRef idx="1">
            <a:schemeClr val="lt1"/>
          </a:fillRef>
          <a:effectRef idx="0">
            <a:schemeClr val="accent3"/>
          </a:effectRef>
          <a:fontRef idx="minor">
            <a:schemeClr val="dk1"/>
          </a:fontRef>
        </p:style>
        <p:txBody>
          <a:bodyPr rtlCol="0" anchor="ctr"/>
          <a:lstStyle/>
          <a:p>
            <a:pPr algn="ctr"/>
            <a:endParaRPr lang="en-US">
              <a:cs typeface="mohammad bold art 1" pitchFamily="2" charset="-78"/>
            </a:endParaRPr>
          </a:p>
        </p:txBody>
      </p:sp>
      <p:sp>
        <p:nvSpPr>
          <p:cNvPr id="72" name="Flowchart: Connector 71">
            <a:extLst>
              <a:ext uri="{FF2B5EF4-FFF2-40B4-BE49-F238E27FC236}">
                <a16:creationId xmlns:a16="http://schemas.microsoft.com/office/drawing/2014/main" id="{DA826BB7-B3CF-A370-6B29-FEA8D4FC2FEF}"/>
              </a:ext>
            </a:extLst>
          </p:cNvPr>
          <p:cNvSpPr/>
          <p:nvPr/>
        </p:nvSpPr>
        <p:spPr>
          <a:xfrm>
            <a:off x="4420769" y="797957"/>
            <a:ext cx="1138873" cy="1147762"/>
          </a:xfrm>
          <a:prstGeom prst="flowChartConnector">
            <a:avLst/>
          </a:prstGeom>
          <a:ln w="19050"/>
        </p:spPr>
        <p:style>
          <a:lnRef idx="2">
            <a:schemeClr val="accent5"/>
          </a:lnRef>
          <a:fillRef idx="1">
            <a:schemeClr val="lt1"/>
          </a:fillRef>
          <a:effectRef idx="0">
            <a:schemeClr val="accent5"/>
          </a:effectRef>
          <a:fontRef idx="minor">
            <a:schemeClr val="dk1"/>
          </a:fontRef>
        </p:style>
        <p:txBody>
          <a:bodyPr rtlCol="0" anchor="ctr"/>
          <a:lstStyle/>
          <a:p>
            <a:pPr algn="ctr"/>
            <a:endParaRPr lang="en-US">
              <a:cs typeface="mohammad bold art 1" pitchFamily="2" charset="-78"/>
            </a:endParaRPr>
          </a:p>
        </p:txBody>
      </p:sp>
      <p:sp>
        <p:nvSpPr>
          <p:cNvPr id="75" name="Flowchart: Connector 74">
            <a:extLst>
              <a:ext uri="{FF2B5EF4-FFF2-40B4-BE49-F238E27FC236}">
                <a16:creationId xmlns:a16="http://schemas.microsoft.com/office/drawing/2014/main" id="{37194F8F-5660-4FA2-7BA2-674AAA0B1DC8}"/>
              </a:ext>
            </a:extLst>
          </p:cNvPr>
          <p:cNvSpPr/>
          <p:nvPr/>
        </p:nvSpPr>
        <p:spPr>
          <a:xfrm>
            <a:off x="3656001" y="3917149"/>
            <a:ext cx="841248" cy="845820"/>
          </a:xfrm>
          <a:prstGeom prst="flowChartConnector">
            <a:avLst/>
          </a:prstGeom>
          <a:ln w="28575"/>
        </p:spPr>
        <p:style>
          <a:lnRef idx="2">
            <a:schemeClr val="accent6"/>
          </a:lnRef>
          <a:fillRef idx="1">
            <a:schemeClr val="lt1"/>
          </a:fillRef>
          <a:effectRef idx="0">
            <a:schemeClr val="accent6"/>
          </a:effectRef>
          <a:fontRef idx="minor">
            <a:schemeClr val="dk1"/>
          </a:fontRef>
        </p:style>
        <p:txBody>
          <a:bodyPr rtlCol="0" anchor="ctr"/>
          <a:lstStyle/>
          <a:p>
            <a:pPr algn="ctr"/>
            <a:endParaRPr lang="en-US">
              <a:cs typeface="mohammad bold art 1" pitchFamily="2" charset="-78"/>
            </a:endParaRPr>
          </a:p>
        </p:txBody>
      </p:sp>
      <p:pic>
        <p:nvPicPr>
          <p:cNvPr id="82" name="Graphic 81" descr="Users with solid fill">
            <a:extLst>
              <a:ext uri="{FF2B5EF4-FFF2-40B4-BE49-F238E27FC236}">
                <a16:creationId xmlns:a16="http://schemas.microsoft.com/office/drawing/2014/main" id="{D2A03831-470A-8BEB-3BD3-8D59C218D6E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252315" y="2620257"/>
            <a:ext cx="511890" cy="511890"/>
          </a:xfrm>
          <a:prstGeom prst="rect">
            <a:avLst/>
          </a:prstGeom>
        </p:spPr>
      </p:pic>
      <p:sp>
        <p:nvSpPr>
          <p:cNvPr id="83" name="TextBox 82">
            <a:extLst>
              <a:ext uri="{FF2B5EF4-FFF2-40B4-BE49-F238E27FC236}">
                <a16:creationId xmlns:a16="http://schemas.microsoft.com/office/drawing/2014/main" id="{9657EAC0-3B72-1EAC-A5D1-6BC9A3B3045B}"/>
              </a:ext>
            </a:extLst>
          </p:cNvPr>
          <p:cNvSpPr txBox="1"/>
          <p:nvPr/>
        </p:nvSpPr>
        <p:spPr>
          <a:xfrm>
            <a:off x="3014478" y="3039243"/>
            <a:ext cx="1072735" cy="430887"/>
          </a:xfrm>
          <a:prstGeom prst="rect">
            <a:avLst/>
          </a:prstGeom>
          <a:noFill/>
        </p:spPr>
        <p:txBody>
          <a:bodyPr wrap="square" rtlCol="0">
            <a:spAutoFit/>
          </a:bodyPr>
          <a:lstStyle/>
          <a:p>
            <a:r>
              <a:rPr lang="ar-KW" sz="1100" dirty="0">
                <a:cs typeface="mohammad bold art 1" pitchFamily="2" charset="-78"/>
              </a:rPr>
              <a:t>التمويل الجماعي</a:t>
            </a:r>
          </a:p>
          <a:p>
            <a:r>
              <a:rPr lang="en-US" sz="1100" dirty="0">
                <a:cs typeface="mohammad bold art 1" pitchFamily="2" charset="-78"/>
              </a:rPr>
              <a:t>Crowdfunding</a:t>
            </a:r>
          </a:p>
        </p:txBody>
      </p:sp>
      <p:pic>
        <p:nvPicPr>
          <p:cNvPr id="85" name="Graphic 84" descr="Ribbon with solid fill">
            <a:extLst>
              <a:ext uri="{FF2B5EF4-FFF2-40B4-BE49-F238E27FC236}">
                <a16:creationId xmlns:a16="http://schemas.microsoft.com/office/drawing/2014/main" id="{8956720F-3123-6DD5-E7C4-09ACD0A7A83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639686" y="1038228"/>
            <a:ext cx="701038" cy="701038"/>
          </a:xfrm>
          <a:prstGeom prst="rect">
            <a:avLst/>
          </a:prstGeom>
        </p:spPr>
      </p:pic>
      <p:sp>
        <p:nvSpPr>
          <p:cNvPr id="86" name="TextBox 85">
            <a:extLst>
              <a:ext uri="{FF2B5EF4-FFF2-40B4-BE49-F238E27FC236}">
                <a16:creationId xmlns:a16="http://schemas.microsoft.com/office/drawing/2014/main" id="{FC121DB0-22F6-451B-46AC-3EA3A7396497}"/>
              </a:ext>
            </a:extLst>
          </p:cNvPr>
          <p:cNvSpPr txBox="1"/>
          <p:nvPr/>
        </p:nvSpPr>
        <p:spPr>
          <a:xfrm>
            <a:off x="4349069" y="1965827"/>
            <a:ext cx="1769810" cy="553998"/>
          </a:xfrm>
          <a:prstGeom prst="rect">
            <a:avLst/>
          </a:prstGeom>
          <a:noFill/>
        </p:spPr>
        <p:txBody>
          <a:bodyPr wrap="square" rtlCol="0">
            <a:spAutoFit/>
          </a:bodyPr>
          <a:lstStyle/>
          <a:p>
            <a:pPr algn="ctr"/>
            <a:r>
              <a:rPr lang="ar-KW" sz="1000" dirty="0">
                <a:cs typeface="mohammad bold art 1" pitchFamily="2" charset="-78"/>
              </a:rPr>
              <a:t>التمويل الجماعي القائم على المكافآت</a:t>
            </a:r>
          </a:p>
          <a:p>
            <a:pPr algn="ctr"/>
            <a:r>
              <a:rPr lang="en-US" sz="1000" dirty="0">
                <a:cs typeface="mohammad bold art 1" pitchFamily="2" charset="-78"/>
              </a:rPr>
              <a:t>Reward-based Crowdfunding</a:t>
            </a:r>
          </a:p>
        </p:txBody>
      </p:sp>
      <p:pic>
        <p:nvPicPr>
          <p:cNvPr id="88" name="Graphic 87" descr="Care with solid fill">
            <a:extLst>
              <a:ext uri="{FF2B5EF4-FFF2-40B4-BE49-F238E27FC236}">
                <a16:creationId xmlns:a16="http://schemas.microsoft.com/office/drawing/2014/main" id="{9CAD2B63-CB81-D79F-F1E1-F45EDD6F4FC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461659" y="1799623"/>
            <a:ext cx="752014" cy="752014"/>
          </a:xfrm>
          <a:prstGeom prst="rect">
            <a:avLst/>
          </a:prstGeom>
        </p:spPr>
      </p:pic>
      <p:sp>
        <p:nvSpPr>
          <p:cNvPr id="89" name="TextBox 88">
            <a:extLst>
              <a:ext uri="{FF2B5EF4-FFF2-40B4-BE49-F238E27FC236}">
                <a16:creationId xmlns:a16="http://schemas.microsoft.com/office/drawing/2014/main" id="{F17D8BB7-DEA4-85CF-A91C-6758686E4228}"/>
              </a:ext>
            </a:extLst>
          </p:cNvPr>
          <p:cNvSpPr txBox="1"/>
          <p:nvPr/>
        </p:nvSpPr>
        <p:spPr>
          <a:xfrm>
            <a:off x="1002779" y="2714683"/>
            <a:ext cx="1769810" cy="553998"/>
          </a:xfrm>
          <a:prstGeom prst="rect">
            <a:avLst/>
          </a:prstGeom>
          <a:noFill/>
        </p:spPr>
        <p:txBody>
          <a:bodyPr wrap="square" rtlCol="0">
            <a:spAutoFit/>
          </a:bodyPr>
          <a:lstStyle/>
          <a:p>
            <a:pPr algn="ctr"/>
            <a:r>
              <a:rPr lang="ar-KW" sz="1000" dirty="0">
                <a:cs typeface="mohammad bold art 1" pitchFamily="2" charset="-78"/>
              </a:rPr>
              <a:t>التمويل الجماعي القائم على التبرعات</a:t>
            </a:r>
          </a:p>
          <a:p>
            <a:pPr algn="ctr"/>
            <a:r>
              <a:rPr lang="en-US" sz="1000" dirty="0">
                <a:cs typeface="mohammad bold art 1" pitchFamily="2" charset="-78"/>
              </a:rPr>
              <a:t>Donation-based Crowdfunding</a:t>
            </a:r>
          </a:p>
        </p:txBody>
      </p:sp>
      <p:pic>
        <p:nvPicPr>
          <p:cNvPr id="91" name="Graphic 90" descr="Bar graph with upward trend with solid fill">
            <a:extLst>
              <a:ext uri="{FF2B5EF4-FFF2-40B4-BE49-F238E27FC236}">
                <a16:creationId xmlns:a16="http://schemas.microsoft.com/office/drawing/2014/main" id="{6183F383-C968-9A7A-F221-A15DD437972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312403" y="3702883"/>
            <a:ext cx="773717" cy="773717"/>
          </a:xfrm>
          <a:prstGeom prst="rect">
            <a:avLst/>
          </a:prstGeom>
        </p:spPr>
      </p:pic>
      <p:sp>
        <p:nvSpPr>
          <p:cNvPr id="92" name="TextBox 91">
            <a:extLst>
              <a:ext uri="{FF2B5EF4-FFF2-40B4-BE49-F238E27FC236}">
                <a16:creationId xmlns:a16="http://schemas.microsoft.com/office/drawing/2014/main" id="{C73F810C-17AF-E06A-0008-B6B266B3E02F}"/>
              </a:ext>
            </a:extLst>
          </p:cNvPr>
          <p:cNvSpPr txBox="1"/>
          <p:nvPr/>
        </p:nvSpPr>
        <p:spPr>
          <a:xfrm>
            <a:off x="706770" y="4762969"/>
            <a:ext cx="1984667" cy="507831"/>
          </a:xfrm>
          <a:prstGeom prst="rect">
            <a:avLst/>
          </a:prstGeom>
          <a:noFill/>
        </p:spPr>
        <p:txBody>
          <a:bodyPr wrap="square" rtlCol="0">
            <a:spAutoFit/>
          </a:bodyPr>
          <a:lstStyle/>
          <a:p>
            <a:pPr algn="ctr"/>
            <a:r>
              <a:rPr lang="ar-KW" sz="900" dirty="0">
                <a:cs typeface="mohammad bold art 1" pitchFamily="2" charset="-78"/>
              </a:rPr>
              <a:t>التمويل الجماعي القائم على الأوراق المالية</a:t>
            </a:r>
          </a:p>
          <a:p>
            <a:pPr algn="ctr"/>
            <a:r>
              <a:rPr lang="en-US" sz="900" dirty="0">
                <a:cs typeface="mohammad bold art 1" pitchFamily="2" charset="-78"/>
              </a:rPr>
              <a:t>Securities-based Crowdfunding</a:t>
            </a:r>
          </a:p>
        </p:txBody>
      </p:sp>
      <p:pic>
        <p:nvPicPr>
          <p:cNvPr id="94" name="Graphic 93" descr="Handshake with solid fill">
            <a:extLst>
              <a:ext uri="{FF2B5EF4-FFF2-40B4-BE49-F238E27FC236}">
                <a16:creationId xmlns:a16="http://schemas.microsoft.com/office/drawing/2014/main" id="{7DE2F0D8-3755-B83A-7606-822A981BCA2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744190" y="4044962"/>
            <a:ext cx="695349" cy="695349"/>
          </a:xfrm>
          <a:prstGeom prst="rect">
            <a:avLst/>
          </a:prstGeom>
        </p:spPr>
      </p:pic>
      <p:sp>
        <p:nvSpPr>
          <p:cNvPr id="95" name="TextBox 94">
            <a:extLst>
              <a:ext uri="{FF2B5EF4-FFF2-40B4-BE49-F238E27FC236}">
                <a16:creationId xmlns:a16="http://schemas.microsoft.com/office/drawing/2014/main" id="{3118B504-67EB-0053-A64D-9B283A4783E5}"/>
              </a:ext>
            </a:extLst>
          </p:cNvPr>
          <p:cNvSpPr txBox="1"/>
          <p:nvPr/>
        </p:nvSpPr>
        <p:spPr>
          <a:xfrm>
            <a:off x="3152284" y="4767481"/>
            <a:ext cx="1984667" cy="369332"/>
          </a:xfrm>
          <a:prstGeom prst="rect">
            <a:avLst/>
          </a:prstGeom>
          <a:noFill/>
        </p:spPr>
        <p:txBody>
          <a:bodyPr wrap="square" rtlCol="0">
            <a:spAutoFit/>
          </a:bodyPr>
          <a:lstStyle/>
          <a:p>
            <a:pPr algn="ctr"/>
            <a:r>
              <a:rPr lang="ar-KW" sz="900" dirty="0">
                <a:cs typeface="mohammad bold art 1" pitchFamily="2" charset="-78"/>
              </a:rPr>
              <a:t>التمويل الجماعي القائم على الدين</a:t>
            </a:r>
          </a:p>
          <a:p>
            <a:pPr algn="ctr"/>
            <a:r>
              <a:rPr lang="en-US" sz="900" dirty="0">
                <a:cs typeface="mohammad bold art 1" pitchFamily="2" charset="-78"/>
              </a:rPr>
              <a:t>Lending-based Crowdfunding</a:t>
            </a:r>
          </a:p>
        </p:txBody>
      </p:sp>
      <p:sp>
        <p:nvSpPr>
          <p:cNvPr id="103" name="TextBox 102">
            <a:extLst>
              <a:ext uri="{FF2B5EF4-FFF2-40B4-BE49-F238E27FC236}">
                <a16:creationId xmlns:a16="http://schemas.microsoft.com/office/drawing/2014/main" id="{E21C1688-0CFB-2D2C-49AC-A109EF69727E}"/>
              </a:ext>
            </a:extLst>
          </p:cNvPr>
          <p:cNvSpPr txBox="1"/>
          <p:nvPr/>
        </p:nvSpPr>
        <p:spPr>
          <a:xfrm>
            <a:off x="6103690" y="4978191"/>
            <a:ext cx="1984667" cy="369332"/>
          </a:xfrm>
          <a:prstGeom prst="rect">
            <a:avLst/>
          </a:prstGeom>
          <a:noFill/>
        </p:spPr>
        <p:txBody>
          <a:bodyPr wrap="square" rtlCol="0">
            <a:spAutoFit/>
          </a:bodyPr>
          <a:lstStyle/>
          <a:p>
            <a:pPr algn="ctr"/>
            <a:r>
              <a:rPr lang="ar-KW" sz="900" dirty="0">
                <a:cs typeface="mohammad bold art 1" pitchFamily="2" charset="-78"/>
              </a:rPr>
              <a:t>منصات إدارة الثروة الرقمية</a:t>
            </a:r>
          </a:p>
          <a:p>
            <a:pPr algn="ctr"/>
            <a:r>
              <a:rPr lang="en-US" sz="900" dirty="0">
                <a:cs typeface="mohammad bold art 1" pitchFamily="2" charset="-78"/>
              </a:rPr>
              <a:t>Digital Wealth Management Platforms</a:t>
            </a:r>
          </a:p>
        </p:txBody>
      </p:sp>
      <p:cxnSp>
        <p:nvCxnSpPr>
          <p:cNvPr id="67" name="Straight Connector 66">
            <a:extLst>
              <a:ext uri="{FF2B5EF4-FFF2-40B4-BE49-F238E27FC236}">
                <a16:creationId xmlns:a16="http://schemas.microsoft.com/office/drawing/2014/main" id="{518EDD4E-8A96-E5B8-F76C-D26BE35DC3F7}"/>
              </a:ext>
            </a:extLst>
          </p:cNvPr>
          <p:cNvCxnSpPr/>
          <p:nvPr/>
        </p:nvCxnSpPr>
        <p:spPr>
          <a:xfrm flipH="1">
            <a:off x="7419717" y="3306008"/>
            <a:ext cx="566928" cy="685800"/>
          </a:xfrm>
          <a:prstGeom prst="line">
            <a:avLst/>
          </a:prstGeom>
          <a:ln w="28575">
            <a:solidFill>
              <a:srgbClr val="1F4E79"/>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8886C964-DEF1-9086-2D4A-699FA93B93AD}"/>
              </a:ext>
            </a:extLst>
          </p:cNvPr>
          <p:cNvCxnSpPr>
            <a:cxnSpLocks/>
          </p:cNvCxnSpPr>
          <p:nvPr/>
        </p:nvCxnSpPr>
        <p:spPr>
          <a:xfrm flipV="1">
            <a:off x="8902697" y="2382303"/>
            <a:ext cx="969264" cy="463076"/>
          </a:xfrm>
          <a:prstGeom prst="line">
            <a:avLst/>
          </a:prstGeom>
          <a:ln w="28575">
            <a:solidFill>
              <a:srgbClr val="1F4E79"/>
            </a:solidFill>
          </a:ln>
        </p:spPr>
        <p:style>
          <a:lnRef idx="1">
            <a:schemeClr val="accent1"/>
          </a:lnRef>
          <a:fillRef idx="0">
            <a:schemeClr val="accent1"/>
          </a:fillRef>
          <a:effectRef idx="0">
            <a:schemeClr val="accent1"/>
          </a:effectRef>
          <a:fontRef idx="minor">
            <a:schemeClr val="tx1"/>
          </a:fontRef>
        </p:style>
      </p:cxnSp>
      <p:sp>
        <p:nvSpPr>
          <p:cNvPr id="59" name="Flowchart: Alternate Process 58">
            <a:extLst>
              <a:ext uri="{FF2B5EF4-FFF2-40B4-BE49-F238E27FC236}">
                <a16:creationId xmlns:a16="http://schemas.microsoft.com/office/drawing/2014/main" id="{8AC84637-0E6F-1199-85BB-DBFED746C5E2}"/>
              </a:ext>
            </a:extLst>
          </p:cNvPr>
          <p:cNvSpPr/>
          <p:nvPr/>
        </p:nvSpPr>
        <p:spPr>
          <a:xfrm>
            <a:off x="7932798" y="2393704"/>
            <a:ext cx="1293148" cy="1040219"/>
          </a:xfrm>
          <a:prstGeom prst="flowChartAlternateProcess">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cs typeface="mohammad bold art 1" pitchFamily="2" charset="-78"/>
            </a:endParaRPr>
          </a:p>
        </p:txBody>
      </p:sp>
      <p:sp>
        <p:nvSpPr>
          <p:cNvPr id="76" name="Flowchart: Connector 75">
            <a:extLst>
              <a:ext uri="{FF2B5EF4-FFF2-40B4-BE49-F238E27FC236}">
                <a16:creationId xmlns:a16="http://schemas.microsoft.com/office/drawing/2014/main" id="{F373ACAF-6A49-4C2D-A9DC-8239D451CBDF}"/>
              </a:ext>
            </a:extLst>
          </p:cNvPr>
          <p:cNvSpPr/>
          <p:nvPr/>
        </p:nvSpPr>
        <p:spPr>
          <a:xfrm>
            <a:off x="6493311" y="3702883"/>
            <a:ext cx="1205426" cy="1181608"/>
          </a:xfrm>
          <a:prstGeom prst="flowChartConnector">
            <a:avLst/>
          </a:prstGeom>
          <a:ln w="28575">
            <a:prstDash val="lgDashDot"/>
          </a:ln>
        </p:spPr>
        <p:style>
          <a:lnRef idx="2">
            <a:schemeClr val="accent3"/>
          </a:lnRef>
          <a:fillRef idx="1">
            <a:schemeClr val="lt1"/>
          </a:fillRef>
          <a:effectRef idx="0">
            <a:schemeClr val="accent3"/>
          </a:effectRef>
          <a:fontRef idx="minor">
            <a:schemeClr val="dk1"/>
          </a:fontRef>
        </p:style>
        <p:txBody>
          <a:bodyPr rtlCol="0" anchor="ctr"/>
          <a:lstStyle/>
          <a:p>
            <a:pPr algn="ctr"/>
            <a:endParaRPr lang="en-US">
              <a:cs typeface="mohammad bold art 1" pitchFamily="2" charset="-78"/>
            </a:endParaRPr>
          </a:p>
        </p:txBody>
      </p:sp>
      <p:sp>
        <p:nvSpPr>
          <p:cNvPr id="77" name="Flowchart: Connector 76">
            <a:extLst>
              <a:ext uri="{FF2B5EF4-FFF2-40B4-BE49-F238E27FC236}">
                <a16:creationId xmlns:a16="http://schemas.microsoft.com/office/drawing/2014/main" id="{F09C4135-7C27-0839-46E6-C68CDB74A42F}"/>
              </a:ext>
            </a:extLst>
          </p:cNvPr>
          <p:cNvSpPr/>
          <p:nvPr/>
        </p:nvSpPr>
        <p:spPr>
          <a:xfrm>
            <a:off x="9652505" y="1441715"/>
            <a:ext cx="1311820" cy="1303020"/>
          </a:xfrm>
          <a:prstGeom prst="flowChartConnector">
            <a:avLst/>
          </a:prstGeom>
          <a:ln w="28575">
            <a:prstDash val="lgDashDotDot"/>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cs typeface="mohammad bold art 1" pitchFamily="2" charset="-78"/>
            </a:endParaRPr>
          </a:p>
        </p:txBody>
      </p:sp>
      <p:pic>
        <p:nvPicPr>
          <p:cNvPr id="99" name="Graphic 98" descr="Treasure chest with solid fill">
            <a:extLst>
              <a:ext uri="{FF2B5EF4-FFF2-40B4-BE49-F238E27FC236}">
                <a16:creationId xmlns:a16="http://schemas.microsoft.com/office/drawing/2014/main" id="{602795E2-46C6-7F71-A50F-6BE849CFA007}"/>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262525" y="2393704"/>
            <a:ext cx="630936" cy="630936"/>
          </a:xfrm>
          <a:prstGeom prst="rect">
            <a:avLst/>
          </a:prstGeom>
        </p:spPr>
      </p:pic>
      <p:sp>
        <p:nvSpPr>
          <p:cNvPr id="100" name="TextBox 99">
            <a:extLst>
              <a:ext uri="{FF2B5EF4-FFF2-40B4-BE49-F238E27FC236}">
                <a16:creationId xmlns:a16="http://schemas.microsoft.com/office/drawing/2014/main" id="{2AE51B3A-2142-2571-8540-56E3AAE94E03}"/>
              </a:ext>
            </a:extLst>
          </p:cNvPr>
          <p:cNvSpPr txBox="1"/>
          <p:nvPr/>
        </p:nvSpPr>
        <p:spPr>
          <a:xfrm>
            <a:off x="7585659" y="2948507"/>
            <a:ext cx="1984667" cy="400110"/>
          </a:xfrm>
          <a:prstGeom prst="rect">
            <a:avLst/>
          </a:prstGeom>
          <a:noFill/>
        </p:spPr>
        <p:txBody>
          <a:bodyPr wrap="square" rtlCol="0">
            <a:spAutoFit/>
          </a:bodyPr>
          <a:lstStyle/>
          <a:p>
            <a:pPr algn="ctr"/>
            <a:r>
              <a:rPr lang="ar-KW" sz="1000" dirty="0">
                <a:cs typeface="mohammad bold art 1" pitchFamily="2" charset="-78"/>
              </a:rPr>
              <a:t>إدارة الثروة التقنية</a:t>
            </a:r>
          </a:p>
          <a:p>
            <a:pPr algn="ctr"/>
            <a:r>
              <a:rPr lang="en-US" sz="1000" dirty="0" err="1">
                <a:cs typeface="mohammad bold art 1" pitchFamily="2" charset="-78"/>
              </a:rPr>
              <a:t>Wealthtech</a:t>
            </a:r>
            <a:endParaRPr lang="ar-KW" sz="1000" dirty="0">
              <a:cs typeface="mohammad bold art 1" pitchFamily="2" charset="-78"/>
            </a:endParaRPr>
          </a:p>
        </p:txBody>
      </p:sp>
      <p:pic>
        <p:nvPicPr>
          <p:cNvPr id="102" name="Graphic 101" descr="Coins outline">
            <a:extLst>
              <a:ext uri="{FF2B5EF4-FFF2-40B4-BE49-F238E27FC236}">
                <a16:creationId xmlns:a16="http://schemas.microsoft.com/office/drawing/2014/main" id="{9D5EABE7-1FD3-EFEC-1660-D01437B097F9}"/>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6780556" y="3975545"/>
            <a:ext cx="630936" cy="630936"/>
          </a:xfrm>
          <a:prstGeom prst="rect">
            <a:avLst/>
          </a:prstGeom>
        </p:spPr>
      </p:pic>
      <p:pic>
        <p:nvPicPr>
          <p:cNvPr id="105" name="Graphic 104" descr="Robot outline">
            <a:extLst>
              <a:ext uri="{FF2B5EF4-FFF2-40B4-BE49-F238E27FC236}">
                <a16:creationId xmlns:a16="http://schemas.microsoft.com/office/drawing/2014/main" id="{5E5A45FE-4006-2E8F-E786-DDAB5B6753C0}"/>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9863360" y="1636025"/>
            <a:ext cx="914400" cy="914400"/>
          </a:xfrm>
          <a:prstGeom prst="rect">
            <a:avLst/>
          </a:prstGeom>
        </p:spPr>
      </p:pic>
      <p:sp>
        <p:nvSpPr>
          <p:cNvPr id="106" name="TextBox 105">
            <a:extLst>
              <a:ext uri="{FF2B5EF4-FFF2-40B4-BE49-F238E27FC236}">
                <a16:creationId xmlns:a16="http://schemas.microsoft.com/office/drawing/2014/main" id="{F11A7828-BE48-0664-6093-B092730123D0}"/>
              </a:ext>
            </a:extLst>
          </p:cNvPr>
          <p:cNvSpPr txBox="1"/>
          <p:nvPr/>
        </p:nvSpPr>
        <p:spPr>
          <a:xfrm>
            <a:off x="9316081" y="2778610"/>
            <a:ext cx="1984667" cy="400110"/>
          </a:xfrm>
          <a:prstGeom prst="rect">
            <a:avLst/>
          </a:prstGeom>
          <a:noFill/>
        </p:spPr>
        <p:txBody>
          <a:bodyPr wrap="square" rtlCol="0">
            <a:spAutoFit/>
          </a:bodyPr>
          <a:lstStyle/>
          <a:p>
            <a:pPr algn="ctr"/>
            <a:r>
              <a:rPr lang="ar-KW" sz="1000" dirty="0">
                <a:cs typeface="mohammad bold art 1" pitchFamily="2" charset="-78"/>
              </a:rPr>
              <a:t>مستشار الاستثمار الآلي</a:t>
            </a:r>
          </a:p>
          <a:p>
            <a:pPr algn="ctr"/>
            <a:r>
              <a:rPr lang="en-US" sz="1000" dirty="0">
                <a:cs typeface="mohammad bold art 1" pitchFamily="2" charset="-78"/>
              </a:rPr>
              <a:t>Robo-advisor</a:t>
            </a:r>
          </a:p>
        </p:txBody>
      </p:sp>
    </p:spTree>
    <p:extLst>
      <p:ext uri="{BB962C8B-B14F-4D97-AF65-F5344CB8AC3E}">
        <p14:creationId xmlns:p14="http://schemas.microsoft.com/office/powerpoint/2010/main" val="28391882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543B95D-1D7B-7201-12ED-C363E32857DC}"/>
              </a:ext>
            </a:extLst>
          </p:cNvPr>
          <p:cNvSpPr>
            <a:spLocks noGrp="1"/>
          </p:cNvSpPr>
          <p:nvPr>
            <p:ph type="body" idx="1"/>
          </p:nvPr>
        </p:nvSpPr>
        <p:spPr>
          <a:xfrm>
            <a:off x="839788" y="967931"/>
            <a:ext cx="5157787" cy="823912"/>
          </a:xfrm>
        </p:spPr>
        <p:txBody>
          <a:bodyPr>
            <a:normAutofit/>
          </a:bodyPr>
          <a:lstStyle/>
          <a:p>
            <a:pPr algn="l"/>
            <a:r>
              <a:rPr lang="en-US" sz="2000" b="0" dirty="0">
                <a:solidFill>
                  <a:srgbClr val="AD8100"/>
                </a:solidFill>
                <a:latin typeface="Calibri" pitchFamily="34" charset="0"/>
                <a:cs typeface="mohammad bold art 1" pitchFamily="2" charset="-78"/>
              </a:rPr>
              <a:t>Financial Technology Services</a:t>
            </a:r>
          </a:p>
        </p:txBody>
      </p:sp>
      <p:sp>
        <p:nvSpPr>
          <p:cNvPr id="5" name="Text Placeholder 4">
            <a:extLst>
              <a:ext uri="{FF2B5EF4-FFF2-40B4-BE49-F238E27FC236}">
                <a16:creationId xmlns:a16="http://schemas.microsoft.com/office/drawing/2014/main" id="{15661FAA-982C-D63B-6053-AE29031FAEA3}"/>
              </a:ext>
            </a:extLst>
          </p:cNvPr>
          <p:cNvSpPr>
            <a:spLocks noGrp="1"/>
          </p:cNvSpPr>
          <p:nvPr>
            <p:ph type="body" sz="quarter" idx="3"/>
          </p:nvPr>
        </p:nvSpPr>
        <p:spPr>
          <a:xfrm>
            <a:off x="5735638" y="967931"/>
            <a:ext cx="5183188" cy="823912"/>
          </a:xfrm>
        </p:spPr>
        <p:txBody>
          <a:bodyPr>
            <a:normAutofit/>
          </a:bodyPr>
          <a:lstStyle/>
          <a:p>
            <a:pPr algn="r" rtl="1"/>
            <a:r>
              <a:rPr lang="ar-KW" sz="2000" b="0" dirty="0">
                <a:solidFill>
                  <a:srgbClr val="AD8100"/>
                </a:solidFill>
                <a:latin typeface="Calibri" pitchFamily="34" charset="0"/>
                <a:cs typeface="mohammad bold art 1" pitchFamily="2" charset="-78"/>
              </a:rPr>
              <a:t>خدمات التقنيات المالية</a:t>
            </a:r>
            <a:endParaRPr lang="en-US" sz="2000" b="0" dirty="0">
              <a:solidFill>
                <a:srgbClr val="AD8100"/>
              </a:solidFill>
              <a:latin typeface="Calibri" pitchFamily="34" charset="0"/>
              <a:cs typeface="mohammad bold art 1" pitchFamily="2" charset="-78"/>
            </a:endParaRPr>
          </a:p>
        </p:txBody>
      </p:sp>
      <p:sp>
        <p:nvSpPr>
          <p:cNvPr id="2" name="TextBox 1">
            <a:extLst>
              <a:ext uri="{FF2B5EF4-FFF2-40B4-BE49-F238E27FC236}">
                <a16:creationId xmlns:a16="http://schemas.microsoft.com/office/drawing/2014/main" id="{69D950D0-2BBC-7D9E-BB74-AE63C5364B04}"/>
              </a:ext>
            </a:extLst>
          </p:cNvPr>
          <p:cNvSpPr txBox="1"/>
          <p:nvPr/>
        </p:nvSpPr>
        <p:spPr>
          <a:xfrm>
            <a:off x="7248549" y="2074140"/>
            <a:ext cx="4711639" cy="954107"/>
          </a:xfrm>
          <a:prstGeom prst="rect">
            <a:avLst/>
          </a:prstGeom>
          <a:noFill/>
        </p:spPr>
        <p:txBody>
          <a:bodyPr wrap="square" rtlCol="0">
            <a:spAutoFit/>
          </a:bodyPr>
          <a:lstStyle/>
          <a:p>
            <a:pPr algn="r" rtl="1"/>
            <a:r>
              <a:rPr lang="ar-KW" sz="1400" dirty="0">
                <a:solidFill>
                  <a:schemeClr val="accent5">
                    <a:lumMod val="50000"/>
                  </a:schemeClr>
                </a:solidFill>
                <a:latin typeface="Calibri" pitchFamily="34" charset="0"/>
                <a:cs typeface="mohammad bold art 1" pitchFamily="2" charset="-78"/>
              </a:rPr>
              <a:t>تنظم هيئة أسواق المال – من خلال إصدار الكتاب التاسع عشر (التقنيات المالية) من اللائحة التنفيذية للقانون رقم (7) لسنة 2010 بشأن إنشاء هيئة أسواق المال وتنظيم نشاط الأوراق المالية وتعديلاتهما – خدمتين من خدمات التقنيات المالية وهما</a:t>
            </a:r>
            <a:r>
              <a:rPr lang="ar-KW" sz="1200" dirty="0"/>
              <a:t>:</a:t>
            </a:r>
          </a:p>
        </p:txBody>
      </p:sp>
      <p:sp>
        <p:nvSpPr>
          <p:cNvPr id="4" name="TextBox 3">
            <a:extLst>
              <a:ext uri="{FF2B5EF4-FFF2-40B4-BE49-F238E27FC236}">
                <a16:creationId xmlns:a16="http://schemas.microsoft.com/office/drawing/2014/main" id="{3B6C56F6-650B-B8B3-D857-65D6CDC7D522}"/>
              </a:ext>
            </a:extLst>
          </p:cNvPr>
          <p:cNvSpPr txBox="1"/>
          <p:nvPr/>
        </p:nvSpPr>
        <p:spPr>
          <a:xfrm>
            <a:off x="231812" y="2075568"/>
            <a:ext cx="4711639" cy="1169551"/>
          </a:xfrm>
          <a:prstGeom prst="rect">
            <a:avLst/>
          </a:prstGeom>
          <a:noFill/>
        </p:spPr>
        <p:txBody>
          <a:bodyPr wrap="square" rtlCol="0">
            <a:spAutoFit/>
          </a:bodyPr>
          <a:lstStyle/>
          <a:p>
            <a:pPr algn="l"/>
            <a:r>
              <a:rPr lang="en-US" sz="1400" dirty="0">
                <a:solidFill>
                  <a:schemeClr val="accent5">
                    <a:lumMod val="50000"/>
                  </a:schemeClr>
                </a:solidFill>
                <a:latin typeface="Calibri" pitchFamily="34" charset="0"/>
                <a:cs typeface="mohammad bold art 1" pitchFamily="2" charset="-78"/>
              </a:rPr>
              <a:t>The Capital Markets Authority regulates - through its issuance of Module 19 (Financial Technologies) of the Executive Bylaws of Law No.7 of 2010 regarding the establishment of the Capital Markets Authority and regulating securities activities – two fintech services:</a:t>
            </a:r>
            <a:endParaRPr lang="ar-KW" sz="1400" dirty="0">
              <a:solidFill>
                <a:schemeClr val="accent5">
                  <a:lumMod val="50000"/>
                </a:schemeClr>
              </a:solidFill>
              <a:latin typeface="Calibri" pitchFamily="34" charset="0"/>
              <a:cs typeface="mohammad bold art 1" pitchFamily="2" charset="-78"/>
            </a:endParaRPr>
          </a:p>
        </p:txBody>
      </p:sp>
      <p:grpSp>
        <p:nvGrpSpPr>
          <p:cNvPr id="6" name="Group 5">
            <a:extLst>
              <a:ext uri="{FF2B5EF4-FFF2-40B4-BE49-F238E27FC236}">
                <a16:creationId xmlns:a16="http://schemas.microsoft.com/office/drawing/2014/main" id="{4919A045-8D38-472F-B595-0F5F548EBCBE}"/>
              </a:ext>
            </a:extLst>
          </p:cNvPr>
          <p:cNvGrpSpPr/>
          <p:nvPr/>
        </p:nvGrpSpPr>
        <p:grpSpPr>
          <a:xfrm>
            <a:off x="839788" y="3458875"/>
            <a:ext cx="10736515" cy="2667703"/>
            <a:chOff x="839788" y="3458875"/>
            <a:chExt cx="10736515" cy="2667703"/>
          </a:xfrm>
        </p:grpSpPr>
        <p:sp>
          <p:nvSpPr>
            <p:cNvPr id="10" name="Rectangle 9">
              <a:extLst>
                <a:ext uri="{FF2B5EF4-FFF2-40B4-BE49-F238E27FC236}">
                  <a16:creationId xmlns:a16="http://schemas.microsoft.com/office/drawing/2014/main" id="{356750FD-0AF2-42C1-8223-F75958A86740}"/>
                </a:ext>
              </a:extLst>
            </p:cNvPr>
            <p:cNvSpPr/>
            <p:nvPr/>
          </p:nvSpPr>
          <p:spPr>
            <a:xfrm>
              <a:off x="839788" y="3458875"/>
              <a:ext cx="10736515" cy="2667703"/>
            </a:xfrm>
            <a:prstGeom prst="rect">
              <a:avLst/>
            </a:prstGeom>
            <a:noFill/>
          </p:spPr>
        </p:sp>
        <p:sp>
          <p:nvSpPr>
            <p:cNvPr id="11" name="Freeform: Shape 10">
              <a:extLst>
                <a:ext uri="{FF2B5EF4-FFF2-40B4-BE49-F238E27FC236}">
                  <a16:creationId xmlns:a16="http://schemas.microsoft.com/office/drawing/2014/main" id="{35784B3A-DF34-4CB8-BFFA-45517B23AC96}"/>
                </a:ext>
              </a:extLst>
            </p:cNvPr>
            <p:cNvSpPr/>
            <p:nvPr/>
          </p:nvSpPr>
          <p:spPr>
            <a:xfrm>
              <a:off x="8838149" y="4162029"/>
              <a:ext cx="2480130" cy="1240065"/>
            </a:xfrm>
            <a:custGeom>
              <a:avLst/>
              <a:gdLst>
                <a:gd name="connsiteX0" fmla="*/ 0 w 2480130"/>
                <a:gd name="connsiteY0" fmla="*/ 124007 h 1240065"/>
                <a:gd name="connsiteX1" fmla="*/ 124007 w 2480130"/>
                <a:gd name="connsiteY1" fmla="*/ 0 h 1240065"/>
                <a:gd name="connsiteX2" fmla="*/ 2356124 w 2480130"/>
                <a:gd name="connsiteY2" fmla="*/ 0 h 1240065"/>
                <a:gd name="connsiteX3" fmla="*/ 2480131 w 2480130"/>
                <a:gd name="connsiteY3" fmla="*/ 124007 h 1240065"/>
                <a:gd name="connsiteX4" fmla="*/ 2480130 w 2480130"/>
                <a:gd name="connsiteY4" fmla="*/ 1116059 h 1240065"/>
                <a:gd name="connsiteX5" fmla="*/ 2356123 w 2480130"/>
                <a:gd name="connsiteY5" fmla="*/ 1240066 h 1240065"/>
                <a:gd name="connsiteX6" fmla="*/ 124007 w 2480130"/>
                <a:gd name="connsiteY6" fmla="*/ 1240065 h 1240065"/>
                <a:gd name="connsiteX7" fmla="*/ 0 w 2480130"/>
                <a:gd name="connsiteY7" fmla="*/ 1116058 h 1240065"/>
                <a:gd name="connsiteX8" fmla="*/ 0 w 2480130"/>
                <a:gd name="connsiteY8" fmla="*/ 124007 h 1240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0130" h="1240065">
                  <a:moveTo>
                    <a:pt x="0" y="124007"/>
                  </a:moveTo>
                  <a:cubicBezTo>
                    <a:pt x="0" y="55520"/>
                    <a:pt x="55520" y="0"/>
                    <a:pt x="124007" y="0"/>
                  </a:cubicBezTo>
                  <a:lnTo>
                    <a:pt x="2356124" y="0"/>
                  </a:lnTo>
                  <a:cubicBezTo>
                    <a:pt x="2424611" y="0"/>
                    <a:pt x="2480131" y="55520"/>
                    <a:pt x="2480131" y="124007"/>
                  </a:cubicBezTo>
                  <a:cubicBezTo>
                    <a:pt x="2480131" y="454691"/>
                    <a:pt x="2480130" y="785375"/>
                    <a:pt x="2480130" y="1116059"/>
                  </a:cubicBezTo>
                  <a:cubicBezTo>
                    <a:pt x="2480130" y="1184546"/>
                    <a:pt x="2424610" y="1240066"/>
                    <a:pt x="2356123" y="1240066"/>
                  </a:cubicBezTo>
                  <a:lnTo>
                    <a:pt x="124007" y="1240065"/>
                  </a:lnTo>
                  <a:cubicBezTo>
                    <a:pt x="55520" y="1240065"/>
                    <a:pt x="0" y="1184545"/>
                    <a:pt x="0" y="1116058"/>
                  </a:cubicBezTo>
                  <a:lnTo>
                    <a:pt x="0" y="124007"/>
                  </a:lnTo>
                  <a:close/>
                </a:path>
              </a:pathLst>
            </a:custGeom>
            <a:ln w="28575"/>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43305" tIns="43305" rIns="43305" bIns="43305" numCol="1" spcCol="1270" anchor="ctr" anchorCtr="0">
              <a:noAutofit/>
            </a:bodyPr>
            <a:lstStyle/>
            <a:p>
              <a:pPr marL="0" lvl="0" indent="0" algn="ctr" defTabSz="488950">
                <a:lnSpc>
                  <a:spcPct val="90000"/>
                </a:lnSpc>
                <a:spcBef>
                  <a:spcPct val="0"/>
                </a:spcBef>
                <a:spcAft>
                  <a:spcPct val="35000"/>
                </a:spcAft>
                <a:buNone/>
              </a:pPr>
              <a:r>
                <a:rPr lang="ar-KW" sz="1100" kern="1200" dirty="0">
                  <a:solidFill>
                    <a:schemeClr val="accent5">
                      <a:lumMod val="50000"/>
                    </a:schemeClr>
                  </a:solidFill>
                  <a:cs typeface="mohammad bold art 1" pitchFamily="2" charset="-78"/>
                </a:rPr>
                <a:t>خدمات التقنيات المالية المنظمة من قبل هيئة أسواق المال</a:t>
              </a:r>
              <a:endParaRPr lang="en-US" sz="1100" kern="1200" dirty="0">
                <a:solidFill>
                  <a:schemeClr val="accent5">
                    <a:lumMod val="50000"/>
                  </a:schemeClr>
                </a:solidFill>
                <a:cs typeface="mohammad bold art 1" pitchFamily="2" charset="-78"/>
              </a:endParaRPr>
            </a:p>
            <a:p>
              <a:pPr marL="0" lvl="0" indent="0" algn="ctr" defTabSz="488950">
                <a:lnSpc>
                  <a:spcPct val="90000"/>
                </a:lnSpc>
                <a:spcBef>
                  <a:spcPct val="0"/>
                </a:spcBef>
                <a:spcAft>
                  <a:spcPct val="35000"/>
                </a:spcAft>
                <a:buNone/>
              </a:pPr>
              <a:r>
                <a:rPr lang="en-US" sz="1100" kern="1200" dirty="0">
                  <a:solidFill>
                    <a:schemeClr val="accent5">
                      <a:lumMod val="50000"/>
                    </a:schemeClr>
                  </a:solidFill>
                  <a:cs typeface="mohammad bold art 1" pitchFamily="2" charset="-78"/>
                </a:rPr>
                <a:t>Regulated Fintech Services by the CMA</a:t>
              </a:r>
            </a:p>
          </p:txBody>
        </p:sp>
        <p:sp>
          <p:nvSpPr>
            <p:cNvPr id="13" name="Freeform: Shape 12">
              <a:extLst>
                <a:ext uri="{FF2B5EF4-FFF2-40B4-BE49-F238E27FC236}">
                  <a16:creationId xmlns:a16="http://schemas.microsoft.com/office/drawing/2014/main" id="{A1E3E205-67CA-4008-B7C7-990EE8CCC5A3}"/>
                </a:ext>
              </a:extLst>
            </p:cNvPr>
            <p:cNvSpPr/>
            <p:nvPr/>
          </p:nvSpPr>
          <p:spPr>
            <a:xfrm>
              <a:off x="1421369" y="3458875"/>
              <a:ext cx="2480130" cy="1240065"/>
            </a:xfrm>
            <a:custGeom>
              <a:avLst/>
              <a:gdLst>
                <a:gd name="connsiteX0" fmla="*/ 0 w 2480130"/>
                <a:gd name="connsiteY0" fmla="*/ 124007 h 1240065"/>
                <a:gd name="connsiteX1" fmla="*/ 124007 w 2480130"/>
                <a:gd name="connsiteY1" fmla="*/ 0 h 1240065"/>
                <a:gd name="connsiteX2" fmla="*/ 2356124 w 2480130"/>
                <a:gd name="connsiteY2" fmla="*/ 0 h 1240065"/>
                <a:gd name="connsiteX3" fmla="*/ 2480131 w 2480130"/>
                <a:gd name="connsiteY3" fmla="*/ 124007 h 1240065"/>
                <a:gd name="connsiteX4" fmla="*/ 2480130 w 2480130"/>
                <a:gd name="connsiteY4" fmla="*/ 1116059 h 1240065"/>
                <a:gd name="connsiteX5" fmla="*/ 2356123 w 2480130"/>
                <a:gd name="connsiteY5" fmla="*/ 1240066 h 1240065"/>
                <a:gd name="connsiteX6" fmla="*/ 124007 w 2480130"/>
                <a:gd name="connsiteY6" fmla="*/ 1240065 h 1240065"/>
                <a:gd name="connsiteX7" fmla="*/ 0 w 2480130"/>
                <a:gd name="connsiteY7" fmla="*/ 1116058 h 1240065"/>
                <a:gd name="connsiteX8" fmla="*/ 0 w 2480130"/>
                <a:gd name="connsiteY8" fmla="*/ 124007 h 1240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0130" h="1240065">
                  <a:moveTo>
                    <a:pt x="0" y="124007"/>
                  </a:moveTo>
                  <a:cubicBezTo>
                    <a:pt x="0" y="55520"/>
                    <a:pt x="55520" y="0"/>
                    <a:pt x="124007" y="0"/>
                  </a:cubicBezTo>
                  <a:lnTo>
                    <a:pt x="2356124" y="0"/>
                  </a:lnTo>
                  <a:cubicBezTo>
                    <a:pt x="2424611" y="0"/>
                    <a:pt x="2480131" y="55520"/>
                    <a:pt x="2480131" y="124007"/>
                  </a:cubicBezTo>
                  <a:cubicBezTo>
                    <a:pt x="2480131" y="454691"/>
                    <a:pt x="2480130" y="785375"/>
                    <a:pt x="2480130" y="1116059"/>
                  </a:cubicBezTo>
                  <a:cubicBezTo>
                    <a:pt x="2480130" y="1184546"/>
                    <a:pt x="2424610" y="1240066"/>
                    <a:pt x="2356123" y="1240066"/>
                  </a:cubicBezTo>
                  <a:lnTo>
                    <a:pt x="124007" y="1240065"/>
                  </a:lnTo>
                  <a:cubicBezTo>
                    <a:pt x="55520" y="1240065"/>
                    <a:pt x="0" y="1184545"/>
                    <a:pt x="0" y="1116058"/>
                  </a:cubicBezTo>
                  <a:lnTo>
                    <a:pt x="0" y="124007"/>
                  </a:lnTo>
                  <a:close/>
                </a:path>
              </a:pathLst>
            </a:custGeom>
            <a:ln w="38100">
              <a:solidFill>
                <a:schemeClr val="accent4">
                  <a:lumMod val="75000"/>
                </a:schemeClr>
              </a:solidFill>
              <a:prstDash val="lgDash"/>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43305" tIns="43305" rIns="43305" bIns="43305" numCol="1" spcCol="1270" anchor="ctr" anchorCtr="0">
              <a:noAutofit/>
            </a:bodyPr>
            <a:lstStyle/>
            <a:p>
              <a:pPr marL="0" lvl="0" indent="0" algn="ctr" defTabSz="488950">
                <a:lnSpc>
                  <a:spcPct val="90000"/>
                </a:lnSpc>
                <a:spcBef>
                  <a:spcPct val="0"/>
                </a:spcBef>
                <a:spcAft>
                  <a:spcPct val="35000"/>
                </a:spcAft>
                <a:buNone/>
              </a:pPr>
              <a:endParaRPr lang="ar-KW" sz="1100" kern="1200" dirty="0">
                <a:cs typeface="mohammad bold art 1" pitchFamily="2" charset="-78"/>
              </a:endParaRPr>
            </a:p>
            <a:p>
              <a:pPr marL="0" lvl="0" indent="0" algn="ctr" defTabSz="488950">
                <a:lnSpc>
                  <a:spcPct val="90000"/>
                </a:lnSpc>
                <a:spcBef>
                  <a:spcPct val="0"/>
                </a:spcBef>
                <a:spcAft>
                  <a:spcPct val="35000"/>
                </a:spcAft>
                <a:buNone/>
              </a:pPr>
              <a:endParaRPr lang="ar-KW" sz="1100" kern="1200" dirty="0">
                <a:cs typeface="mohammad bold art 1" pitchFamily="2" charset="-78"/>
              </a:endParaRPr>
            </a:p>
            <a:p>
              <a:pPr marL="0" lvl="0" indent="0" algn="ctr" defTabSz="488950">
                <a:lnSpc>
                  <a:spcPct val="90000"/>
                </a:lnSpc>
                <a:spcBef>
                  <a:spcPct val="0"/>
                </a:spcBef>
                <a:spcAft>
                  <a:spcPct val="35000"/>
                </a:spcAft>
                <a:buNone/>
              </a:pPr>
              <a:r>
                <a:rPr lang="ar-KW" sz="1050" kern="1200" dirty="0">
                  <a:cs typeface="mohammad bold art 1" pitchFamily="2" charset="-78"/>
                </a:rPr>
                <a:t>التمويل الجماعي القائم على الأوراق المالية </a:t>
              </a:r>
            </a:p>
            <a:p>
              <a:pPr marL="0" lvl="0" indent="0" algn="ctr" defTabSz="488950">
                <a:lnSpc>
                  <a:spcPct val="90000"/>
                </a:lnSpc>
                <a:spcBef>
                  <a:spcPct val="0"/>
                </a:spcBef>
                <a:spcAft>
                  <a:spcPct val="35000"/>
                </a:spcAft>
                <a:buNone/>
              </a:pPr>
              <a:r>
                <a:rPr lang="en-US" sz="1050" kern="1200" dirty="0">
                  <a:cs typeface="mohammad bold art 1" pitchFamily="2" charset="-78"/>
                </a:rPr>
                <a:t>Securities-based Crowdfunding</a:t>
              </a:r>
            </a:p>
          </p:txBody>
        </p:sp>
        <p:sp>
          <p:nvSpPr>
            <p:cNvPr id="15" name="Freeform: Shape 14">
              <a:extLst>
                <a:ext uri="{FF2B5EF4-FFF2-40B4-BE49-F238E27FC236}">
                  <a16:creationId xmlns:a16="http://schemas.microsoft.com/office/drawing/2014/main" id="{88E0C188-C3EC-45C7-A66B-2FB70CF032C9}"/>
                </a:ext>
              </a:extLst>
            </p:cNvPr>
            <p:cNvSpPr/>
            <p:nvPr/>
          </p:nvSpPr>
          <p:spPr>
            <a:xfrm>
              <a:off x="1439672" y="4830870"/>
              <a:ext cx="2480130" cy="1240065"/>
            </a:xfrm>
            <a:custGeom>
              <a:avLst/>
              <a:gdLst>
                <a:gd name="connsiteX0" fmla="*/ 0 w 2480130"/>
                <a:gd name="connsiteY0" fmla="*/ 124007 h 1240065"/>
                <a:gd name="connsiteX1" fmla="*/ 124007 w 2480130"/>
                <a:gd name="connsiteY1" fmla="*/ 0 h 1240065"/>
                <a:gd name="connsiteX2" fmla="*/ 2356124 w 2480130"/>
                <a:gd name="connsiteY2" fmla="*/ 0 h 1240065"/>
                <a:gd name="connsiteX3" fmla="*/ 2480131 w 2480130"/>
                <a:gd name="connsiteY3" fmla="*/ 124007 h 1240065"/>
                <a:gd name="connsiteX4" fmla="*/ 2480130 w 2480130"/>
                <a:gd name="connsiteY4" fmla="*/ 1116059 h 1240065"/>
                <a:gd name="connsiteX5" fmla="*/ 2356123 w 2480130"/>
                <a:gd name="connsiteY5" fmla="*/ 1240066 h 1240065"/>
                <a:gd name="connsiteX6" fmla="*/ 124007 w 2480130"/>
                <a:gd name="connsiteY6" fmla="*/ 1240065 h 1240065"/>
                <a:gd name="connsiteX7" fmla="*/ 0 w 2480130"/>
                <a:gd name="connsiteY7" fmla="*/ 1116058 h 1240065"/>
                <a:gd name="connsiteX8" fmla="*/ 0 w 2480130"/>
                <a:gd name="connsiteY8" fmla="*/ 124007 h 1240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0130" h="1240065">
                  <a:moveTo>
                    <a:pt x="0" y="124007"/>
                  </a:moveTo>
                  <a:cubicBezTo>
                    <a:pt x="0" y="55520"/>
                    <a:pt x="55520" y="0"/>
                    <a:pt x="124007" y="0"/>
                  </a:cubicBezTo>
                  <a:lnTo>
                    <a:pt x="2356124" y="0"/>
                  </a:lnTo>
                  <a:cubicBezTo>
                    <a:pt x="2424611" y="0"/>
                    <a:pt x="2480131" y="55520"/>
                    <a:pt x="2480131" y="124007"/>
                  </a:cubicBezTo>
                  <a:cubicBezTo>
                    <a:pt x="2480131" y="454691"/>
                    <a:pt x="2480130" y="785375"/>
                    <a:pt x="2480130" y="1116059"/>
                  </a:cubicBezTo>
                  <a:cubicBezTo>
                    <a:pt x="2480130" y="1184546"/>
                    <a:pt x="2424610" y="1240066"/>
                    <a:pt x="2356123" y="1240066"/>
                  </a:cubicBezTo>
                  <a:lnTo>
                    <a:pt x="124007" y="1240065"/>
                  </a:lnTo>
                  <a:cubicBezTo>
                    <a:pt x="55520" y="1240065"/>
                    <a:pt x="0" y="1184545"/>
                    <a:pt x="0" y="1116058"/>
                  </a:cubicBezTo>
                  <a:lnTo>
                    <a:pt x="0" y="124007"/>
                  </a:lnTo>
                  <a:close/>
                </a:path>
              </a:pathLst>
            </a:custGeom>
            <a:ln w="38100">
              <a:solidFill>
                <a:srgbClr val="002060"/>
              </a:solidFill>
              <a:prstDash val="lgDashDot"/>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43305" tIns="43305" rIns="43305" bIns="43305" numCol="1" spcCol="1270" anchor="ctr" anchorCtr="0">
              <a:noAutofit/>
            </a:bodyPr>
            <a:lstStyle/>
            <a:p>
              <a:pPr marL="0" lvl="0" indent="0" algn="ctr" defTabSz="488950">
                <a:lnSpc>
                  <a:spcPct val="90000"/>
                </a:lnSpc>
                <a:spcBef>
                  <a:spcPct val="0"/>
                </a:spcBef>
                <a:spcAft>
                  <a:spcPct val="35000"/>
                </a:spcAft>
                <a:buNone/>
              </a:pPr>
              <a:endParaRPr lang="ar-KW" sz="1100" kern="1200" dirty="0">
                <a:cs typeface="mohammad bold art 1" pitchFamily="2" charset="-78"/>
              </a:endParaRPr>
            </a:p>
            <a:p>
              <a:pPr marL="0" lvl="0" indent="0" algn="ctr" defTabSz="488950">
                <a:lnSpc>
                  <a:spcPct val="90000"/>
                </a:lnSpc>
                <a:spcBef>
                  <a:spcPct val="0"/>
                </a:spcBef>
                <a:spcAft>
                  <a:spcPct val="35000"/>
                </a:spcAft>
                <a:buNone/>
              </a:pPr>
              <a:endParaRPr lang="ar-KW" sz="1100" kern="1200" dirty="0">
                <a:cs typeface="mohammad bold art 1" pitchFamily="2" charset="-78"/>
              </a:endParaRPr>
            </a:p>
            <a:p>
              <a:pPr marL="0" lvl="0" indent="0" algn="ctr" defTabSz="488950">
                <a:lnSpc>
                  <a:spcPct val="90000"/>
                </a:lnSpc>
                <a:spcBef>
                  <a:spcPct val="0"/>
                </a:spcBef>
                <a:spcAft>
                  <a:spcPct val="35000"/>
                </a:spcAft>
                <a:buNone/>
              </a:pPr>
              <a:r>
                <a:rPr lang="ar-KW" sz="1050" kern="1200" dirty="0">
                  <a:cs typeface="mohammad bold art 1" pitchFamily="2" charset="-78"/>
                </a:rPr>
                <a:t>مستشار الاستثمار الآلي</a:t>
              </a:r>
              <a:endParaRPr lang="en-US" sz="1050" kern="1200" dirty="0">
                <a:cs typeface="mohammad bold art 1" pitchFamily="2" charset="-78"/>
              </a:endParaRPr>
            </a:p>
            <a:p>
              <a:pPr marL="0" lvl="0" indent="0" algn="ctr" defTabSz="488950">
                <a:lnSpc>
                  <a:spcPct val="90000"/>
                </a:lnSpc>
                <a:spcBef>
                  <a:spcPct val="0"/>
                </a:spcBef>
                <a:spcAft>
                  <a:spcPct val="35000"/>
                </a:spcAft>
                <a:buNone/>
              </a:pPr>
              <a:r>
                <a:rPr lang="en-US" sz="1050" kern="1200" dirty="0">
                  <a:cs typeface="mohammad bold art 1" pitchFamily="2" charset="-78"/>
                </a:rPr>
                <a:t>Digital Financial Advisory</a:t>
              </a:r>
            </a:p>
          </p:txBody>
        </p:sp>
      </p:grpSp>
      <p:pic>
        <p:nvPicPr>
          <p:cNvPr id="8" name="Graphic 7" descr="Bar graph with upward trend with solid fill">
            <a:extLst>
              <a:ext uri="{FF2B5EF4-FFF2-40B4-BE49-F238E27FC236}">
                <a16:creationId xmlns:a16="http://schemas.microsoft.com/office/drawing/2014/main" id="{E1ED2BCA-B816-43D7-92D8-CAEC4FC3703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345375" y="3535075"/>
            <a:ext cx="566066" cy="566066"/>
          </a:xfrm>
          <a:prstGeom prst="rect">
            <a:avLst/>
          </a:prstGeom>
        </p:spPr>
      </p:pic>
      <p:pic>
        <p:nvPicPr>
          <p:cNvPr id="9" name="Graphic 8" descr="Robot outline">
            <a:extLst>
              <a:ext uri="{FF2B5EF4-FFF2-40B4-BE49-F238E27FC236}">
                <a16:creationId xmlns:a16="http://schemas.microsoft.com/office/drawing/2014/main" id="{8D65EE59-2628-4F49-81BA-FC26B3E6C75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368859" y="4878451"/>
            <a:ext cx="566067" cy="566067"/>
          </a:xfrm>
          <a:prstGeom prst="rect">
            <a:avLst/>
          </a:prstGeom>
        </p:spPr>
      </p:pic>
      <p:cxnSp>
        <p:nvCxnSpPr>
          <p:cNvPr id="29" name="Connector: Elbow 28">
            <a:extLst>
              <a:ext uri="{FF2B5EF4-FFF2-40B4-BE49-F238E27FC236}">
                <a16:creationId xmlns:a16="http://schemas.microsoft.com/office/drawing/2014/main" id="{26FB3DC9-EE4B-4DBE-AE43-0232448B18AE}"/>
              </a:ext>
            </a:extLst>
          </p:cNvPr>
          <p:cNvCxnSpPr>
            <a:cxnSpLocks/>
          </p:cNvCxnSpPr>
          <p:nvPr/>
        </p:nvCxnSpPr>
        <p:spPr>
          <a:xfrm rot="10800000">
            <a:off x="4019551" y="3914776"/>
            <a:ext cx="4818600" cy="784166"/>
          </a:xfrm>
          <a:prstGeom prst="bentConnector3">
            <a:avLst>
              <a:gd name="adj1" fmla="val 50000"/>
            </a:avLst>
          </a:prstGeom>
          <a:ln w="38100">
            <a:solidFill>
              <a:srgbClr val="1F4E79"/>
            </a:solidFill>
            <a:tailEnd type="triangle"/>
          </a:ln>
        </p:spPr>
        <p:style>
          <a:lnRef idx="1">
            <a:schemeClr val="accent1"/>
          </a:lnRef>
          <a:fillRef idx="0">
            <a:schemeClr val="accent1"/>
          </a:fillRef>
          <a:effectRef idx="0">
            <a:schemeClr val="accent1"/>
          </a:effectRef>
          <a:fontRef idx="minor">
            <a:schemeClr val="tx1"/>
          </a:fontRef>
        </p:style>
      </p:cxnSp>
      <p:cxnSp>
        <p:nvCxnSpPr>
          <p:cNvPr id="32" name="Connector: Elbow 31">
            <a:extLst>
              <a:ext uri="{FF2B5EF4-FFF2-40B4-BE49-F238E27FC236}">
                <a16:creationId xmlns:a16="http://schemas.microsoft.com/office/drawing/2014/main" id="{B6B5B5F3-4545-4616-A560-7E5C6E2C1A74}"/>
              </a:ext>
            </a:extLst>
          </p:cNvPr>
          <p:cNvCxnSpPr/>
          <p:nvPr/>
        </p:nvCxnSpPr>
        <p:spPr>
          <a:xfrm rot="10800000" flipV="1">
            <a:off x="4019551" y="4878450"/>
            <a:ext cx="4818599" cy="817499"/>
          </a:xfrm>
          <a:prstGeom prst="bentConnector3">
            <a:avLst>
              <a:gd name="adj1" fmla="val 49802"/>
            </a:avLst>
          </a:prstGeom>
          <a:ln w="38100">
            <a:solidFill>
              <a:srgbClr val="B39019"/>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Rounded Corners 15">
            <a:extLst>
              <a:ext uri="{FF2B5EF4-FFF2-40B4-BE49-F238E27FC236}">
                <a16:creationId xmlns:a16="http://schemas.microsoft.com/office/drawing/2014/main" id="{34C48CDB-470D-4022-837D-D61AD5F2BDC4}"/>
              </a:ext>
            </a:extLst>
          </p:cNvPr>
          <p:cNvSpPr/>
          <p:nvPr/>
        </p:nvSpPr>
        <p:spPr>
          <a:xfrm>
            <a:off x="231812" y="1191282"/>
            <a:ext cx="4895850" cy="752475"/>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E61A6668-C413-4B1E-8551-2E872F35FD6A}"/>
              </a:ext>
            </a:extLst>
          </p:cNvPr>
          <p:cNvSpPr/>
          <p:nvPr/>
        </p:nvSpPr>
        <p:spPr>
          <a:xfrm>
            <a:off x="7064338" y="1191281"/>
            <a:ext cx="4895850" cy="752475"/>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9700459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21055</TotalTime>
  <Words>2016</Words>
  <Application>Microsoft Office PowerPoint</Application>
  <PresentationFormat>Widescreen</PresentationFormat>
  <Paragraphs>176</Paragraphs>
  <Slides>19</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Calibri</vt:lpstr>
      <vt:lpstr>Calibri Light</vt:lpstr>
      <vt:lpstr>Courier New</vt:lpstr>
      <vt:lpstr>mohammad bold art 1</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Ohoud Alajmi</dc:creator>
  <cp:lastModifiedBy>Abdullah Alshamri</cp:lastModifiedBy>
  <cp:revision>434</cp:revision>
  <cp:lastPrinted>2022-09-06T06:10:44Z</cp:lastPrinted>
  <dcterms:created xsi:type="dcterms:W3CDTF">2019-01-07T08:24:41Z</dcterms:created>
  <dcterms:modified xsi:type="dcterms:W3CDTF">2023-11-22T09:39:55Z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48029534-5340-4bf7-9b92-889f947ed9ee</vt:lpwstr>
  </property>
</Properties>
</file>